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848" r:id="rId2"/>
    <p:sldId id="677" r:id="rId3"/>
    <p:sldId id="849" r:id="rId4"/>
    <p:sldId id="870" r:id="rId5"/>
    <p:sldId id="871" r:id="rId6"/>
    <p:sldId id="872" r:id="rId7"/>
    <p:sldId id="873" r:id="rId8"/>
    <p:sldId id="874" r:id="rId9"/>
    <p:sldId id="876" r:id="rId10"/>
    <p:sldId id="875" r:id="rId11"/>
    <p:sldId id="850" r:id="rId12"/>
    <p:sldId id="851" r:id="rId13"/>
    <p:sldId id="853" r:id="rId14"/>
    <p:sldId id="854" r:id="rId15"/>
    <p:sldId id="855" r:id="rId16"/>
    <p:sldId id="856" r:id="rId17"/>
    <p:sldId id="857" r:id="rId18"/>
    <p:sldId id="858" r:id="rId19"/>
    <p:sldId id="859" r:id="rId20"/>
    <p:sldId id="860" r:id="rId21"/>
    <p:sldId id="861" r:id="rId22"/>
    <p:sldId id="862" r:id="rId23"/>
    <p:sldId id="887" r:id="rId24"/>
    <p:sldId id="884" r:id="rId25"/>
    <p:sldId id="885" r:id="rId26"/>
    <p:sldId id="886" r:id="rId27"/>
    <p:sldId id="864" r:id="rId28"/>
    <p:sldId id="865" r:id="rId29"/>
    <p:sldId id="866" r:id="rId30"/>
    <p:sldId id="867" r:id="rId31"/>
    <p:sldId id="868" r:id="rId32"/>
    <p:sldId id="869" r:id="rId33"/>
    <p:sldId id="877" r:id="rId34"/>
    <p:sldId id="878" r:id="rId35"/>
    <p:sldId id="879" r:id="rId36"/>
    <p:sldId id="880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3A6"/>
    <a:srgbClr val="E5E5E5"/>
    <a:srgbClr val="434544"/>
    <a:srgbClr val="3B4353"/>
    <a:srgbClr val="2B313D"/>
    <a:srgbClr val="FF6600"/>
    <a:srgbClr val="66CCFF"/>
    <a:srgbClr val="FF7C80"/>
    <a:srgbClr val="FF3300"/>
    <a:srgbClr val="F366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66" autoAdjust="0"/>
    <p:restoredTop sz="95990" autoAdjust="0"/>
  </p:normalViewPr>
  <p:slideViewPr>
    <p:cSldViewPr snapToGrid="0">
      <p:cViewPr varScale="1">
        <p:scale>
          <a:sx n="112" d="100"/>
          <a:sy n="112" d="100"/>
        </p:scale>
        <p:origin x="-252" y="-90"/>
      </p:cViewPr>
      <p:guideLst>
        <p:guide orient="horz" pos="2183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3691739" y="2407326"/>
            <a:ext cx="4741485" cy="2807254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dirty="0">
              <a:solidFill>
                <a:srgbClr val="434544"/>
              </a:solidFill>
            </a:endParaRPr>
          </a:p>
        </p:txBody>
      </p:sp>
      <p:sp>
        <p:nvSpPr>
          <p:cNvPr id="11" name="자유형 10"/>
          <p:cNvSpPr/>
          <p:nvPr userDrawn="1"/>
        </p:nvSpPr>
        <p:spPr>
          <a:xfrm>
            <a:off x="3691739" y="1474585"/>
            <a:ext cx="4741485" cy="919786"/>
          </a:xfrm>
          <a:custGeom>
            <a:avLst/>
            <a:gdLst>
              <a:gd name="connsiteX0" fmla="*/ 265378 w 4741485"/>
              <a:gd name="connsiteY0" fmla="*/ 0 h 919786"/>
              <a:gd name="connsiteX1" fmla="*/ 341488 w 4741485"/>
              <a:gd name="connsiteY1" fmla="*/ 0 h 919786"/>
              <a:gd name="connsiteX2" fmla="*/ 456938 w 4741485"/>
              <a:gd name="connsiteY2" fmla="*/ 0 h 919786"/>
              <a:gd name="connsiteX3" fmla="*/ 2535124 w 4741485"/>
              <a:gd name="connsiteY3" fmla="*/ 0 h 919786"/>
              <a:gd name="connsiteX4" fmla="*/ 2535124 w 4741485"/>
              <a:gd name="connsiteY4" fmla="*/ 1 h 919786"/>
              <a:gd name="connsiteX5" fmla="*/ 2652650 w 4741485"/>
              <a:gd name="connsiteY5" fmla="*/ 1 h 919786"/>
              <a:gd name="connsiteX6" fmla="*/ 2844210 w 4741485"/>
              <a:gd name="connsiteY6" fmla="*/ 191561 h 919786"/>
              <a:gd name="connsiteX7" fmla="*/ 2914048 w 4741485"/>
              <a:gd name="connsiteY7" fmla="*/ 379593 h 919786"/>
              <a:gd name="connsiteX8" fmla="*/ 4741485 w 4741485"/>
              <a:gd name="connsiteY8" fmla="*/ 379593 h 919786"/>
              <a:gd name="connsiteX9" fmla="*/ 4741485 w 4741485"/>
              <a:gd name="connsiteY9" fmla="*/ 919786 h 919786"/>
              <a:gd name="connsiteX10" fmla="*/ 0 w 4741485"/>
              <a:gd name="connsiteY10" fmla="*/ 919786 h 919786"/>
              <a:gd name="connsiteX11" fmla="*/ 0 w 4741485"/>
              <a:gd name="connsiteY11" fmla="*/ 767520 h 919786"/>
              <a:gd name="connsiteX12" fmla="*/ 0 w 4741485"/>
              <a:gd name="connsiteY12" fmla="*/ 662901 h 919786"/>
              <a:gd name="connsiteX13" fmla="*/ 0 w 4741485"/>
              <a:gd name="connsiteY13" fmla="*/ 390308 h 919786"/>
              <a:gd name="connsiteX14" fmla="*/ 0 w 4741485"/>
              <a:gd name="connsiteY14" fmla="*/ 379593 h 919786"/>
              <a:gd name="connsiteX15" fmla="*/ 3980 w 4741485"/>
              <a:gd name="connsiteY15" fmla="*/ 379593 h 919786"/>
              <a:gd name="connsiteX16" fmla="*/ 73818 w 4741485"/>
              <a:gd name="connsiteY16" fmla="*/ 191560 h 919786"/>
              <a:gd name="connsiteX17" fmla="*/ 265378 w 4741485"/>
              <a:gd name="connsiteY17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4148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4741485" y="379593"/>
                </a:lnTo>
                <a:lnTo>
                  <a:pt x="474148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 userDrawn="1"/>
        </p:nvSpPr>
        <p:spPr>
          <a:xfrm>
            <a:off x="4184730" y="1966354"/>
            <a:ext cx="3755503" cy="315007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휴먼교육센터 </a:t>
            </a: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조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평행 사변형 12"/>
          <p:cNvSpPr/>
          <p:nvPr userDrawn="1"/>
        </p:nvSpPr>
        <p:spPr>
          <a:xfrm flipH="1">
            <a:off x="6556454" y="1474584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3966809" y="1433124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>
                    <a:lumMod val="75000"/>
                  </a:srgbClr>
                </a:solidFill>
              </a:rPr>
              <a:t>모두의 랭킹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3731661" y="5695309"/>
            <a:ext cx="466163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i="1" dirty="0" smtClean="0">
                <a:solidFill>
                  <a:srgbClr val="434544"/>
                </a:solidFill>
              </a:rPr>
              <a:t>웹 페이지 개발 최종 발표 </a:t>
            </a:r>
            <a:endParaRPr lang="ko-KR" altLang="en-US" b="1" dirty="0">
              <a:solidFill>
                <a:srgbClr val="434544"/>
              </a:solidFill>
            </a:endParaRPr>
          </a:p>
        </p:txBody>
      </p:sp>
      <p:sp>
        <p:nvSpPr>
          <p:cNvPr id="16" name="모서리가 둥근 직사각형 15"/>
          <p:cNvSpPr/>
          <p:nvPr userDrawn="1"/>
        </p:nvSpPr>
        <p:spPr>
          <a:xfrm>
            <a:off x="4335201" y="2909831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5311236" y="2947839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강전석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김동연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모서리가 둥근 직사각형 17"/>
          <p:cNvSpPr/>
          <p:nvPr userDrawn="1"/>
        </p:nvSpPr>
        <p:spPr>
          <a:xfrm>
            <a:off x="4331519" y="3588843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 userDrawn="1"/>
        </p:nvSpPr>
        <p:spPr>
          <a:xfrm>
            <a:off x="5307554" y="3626851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박창주    신치수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327837" y="4267855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5303872" y="4305863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김동호    김정명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72F263-0804-4E05-B73E-8E83630B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C805D89-EEEC-4AF9-AD5C-DF31F28C4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E7E383E-7683-4163-9FFB-BE5109AD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C0D07-9C5B-4918-AAAD-15A0853B3A73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30E3E11-C698-42FB-B6E8-B03383B9C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2F30BDD-4F14-4152-97F7-8DA7A889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9AD85-AFBD-4620-B3ED-5D32AA6AA1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11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2644" y="839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230909" y="1099630"/>
            <a:ext cx="11752219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 userDrawn="1"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평행 사변형 13"/>
          <p:cNvSpPr/>
          <p:nvPr userDrawn="1"/>
        </p:nvSpPr>
        <p:spPr>
          <a:xfrm flipH="1">
            <a:off x="2960152" y="192289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91739" y="2407326"/>
            <a:ext cx="4741485" cy="2807254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dirty="0">
              <a:solidFill>
                <a:srgbClr val="434544"/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691739" y="1474585"/>
            <a:ext cx="4741485" cy="919786"/>
          </a:xfrm>
          <a:custGeom>
            <a:avLst/>
            <a:gdLst>
              <a:gd name="connsiteX0" fmla="*/ 265378 w 4741485"/>
              <a:gd name="connsiteY0" fmla="*/ 0 h 919786"/>
              <a:gd name="connsiteX1" fmla="*/ 341488 w 4741485"/>
              <a:gd name="connsiteY1" fmla="*/ 0 h 919786"/>
              <a:gd name="connsiteX2" fmla="*/ 456938 w 4741485"/>
              <a:gd name="connsiteY2" fmla="*/ 0 h 919786"/>
              <a:gd name="connsiteX3" fmla="*/ 2535124 w 4741485"/>
              <a:gd name="connsiteY3" fmla="*/ 0 h 919786"/>
              <a:gd name="connsiteX4" fmla="*/ 2535124 w 4741485"/>
              <a:gd name="connsiteY4" fmla="*/ 1 h 919786"/>
              <a:gd name="connsiteX5" fmla="*/ 2652650 w 4741485"/>
              <a:gd name="connsiteY5" fmla="*/ 1 h 919786"/>
              <a:gd name="connsiteX6" fmla="*/ 2844210 w 4741485"/>
              <a:gd name="connsiteY6" fmla="*/ 191561 h 919786"/>
              <a:gd name="connsiteX7" fmla="*/ 2914048 w 4741485"/>
              <a:gd name="connsiteY7" fmla="*/ 379593 h 919786"/>
              <a:gd name="connsiteX8" fmla="*/ 4741485 w 4741485"/>
              <a:gd name="connsiteY8" fmla="*/ 379593 h 919786"/>
              <a:gd name="connsiteX9" fmla="*/ 4741485 w 4741485"/>
              <a:gd name="connsiteY9" fmla="*/ 919786 h 919786"/>
              <a:gd name="connsiteX10" fmla="*/ 0 w 4741485"/>
              <a:gd name="connsiteY10" fmla="*/ 919786 h 919786"/>
              <a:gd name="connsiteX11" fmla="*/ 0 w 4741485"/>
              <a:gd name="connsiteY11" fmla="*/ 767520 h 919786"/>
              <a:gd name="connsiteX12" fmla="*/ 0 w 4741485"/>
              <a:gd name="connsiteY12" fmla="*/ 662901 h 919786"/>
              <a:gd name="connsiteX13" fmla="*/ 0 w 4741485"/>
              <a:gd name="connsiteY13" fmla="*/ 390308 h 919786"/>
              <a:gd name="connsiteX14" fmla="*/ 0 w 4741485"/>
              <a:gd name="connsiteY14" fmla="*/ 379593 h 919786"/>
              <a:gd name="connsiteX15" fmla="*/ 3980 w 4741485"/>
              <a:gd name="connsiteY15" fmla="*/ 379593 h 919786"/>
              <a:gd name="connsiteX16" fmla="*/ 73818 w 4741485"/>
              <a:gd name="connsiteY16" fmla="*/ 191560 h 919786"/>
              <a:gd name="connsiteX17" fmla="*/ 265378 w 4741485"/>
              <a:gd name="connsiteY17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4148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4741485" y="379593"/>
                </a:lnTo>
                <a:lnTo>
                  <a:pt x="474148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184730" y="1966354"/>
            <a:ext cx="3755503" cy="315007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휴먼교육센터 </a:t>
            </a: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조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평행 사변형 6"/>
          <p:cNvSpPr/>
          <p:nvPr/>
        </p:nvSpPr>
        <p:spPr>
          <a:xfrm flipH="1">
            <a:off x="6556454" y="1474584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66809" y="1433124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>
                    <a:lumMod val="75000"/>
                  </a:srgbClr>
                </a:solidFill>
              </a:rPr>
              <a:t>모두의 랭킹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31661" y="5695309"/>
            <a:ext cx="466163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i="1" dirty="0" smtClean="0">
                <a:solidFill>
                  <a:srgbClr val="434544"/>
                </a:solidFill>
              </a:rPr>
              <a:t>웹 페이지 개발 최종 발표 </a:t>
            </a:r>
            <a:endParaRPr lang="ko-KR" altLang="en-US" b="1" dirty="0">
              <a:solidFill>
                <a:srgbClr val="434544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335201" y="2909831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11236" y="2947839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강전석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김동연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331519" y="3588843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07554" y="3626851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박창주    신치수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27837" y="4267855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03872" y="4305863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김동호    김정명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169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505979" y="142362"/>
            <a:ext cx="2324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 smtClean="0">
                <a:solidFill>
                  <a:srgbClr val="44546A">
                    <a:lumMod val="75000"/>
                  </a:srgbClr>
                </a:solidFill>
              </a:rPr>
              <a:t>Index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1" dirty="0" err="1">
                <a:solidFill>
                  <a:srgbClr val="44546A">
                    <a:lumMod val="75000"/>
                  </a:srgbClr>
                </a:solidFill>
              </a:rPr>
              <a:t>i</a:t>
            </a: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ndex.jsp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912ECFB3-3F57-40CA-AD11-279A109163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8" y="3465513"/>
            <a:ext cx="5565641" cy="31567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35" y="1262635"/>
            <a:ext cx="5605908" cy="295365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969565" y="3586038"/>
            <a:ext cx="908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1979455" y="4464339"/>
            <a:ext cx="2012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99" y="1332185"/>
            <a:ext cx="6458851" cy="1705213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11" y="3061252"/>
            <a:ext cx="4843932" cy="3249534"/>
          </a:xfrm>
          <a:prstGeom prst="rect">
            <a:avLst/>
          </a:prstGeom>
        </p:spPr>
      </p:pic>
      <p:cxnSp>
        <p:nvCxnSpPr>
          <p:cNvPr id="47" name="직선 화살표 연결선 46"/>
          <p:cNvCxnSpPr/>
          <p:nvPr/>
        </p:nvCxnSpPr>
        <p:spPr>
          <a:xfrm flipH="1" flipV="1">
            <a:off x="2012907" y="3287983"/>
            <a:ext cx="265546" cy="9898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872321" y="4162477"/>
            <a:ext cx="2683775" cy="2063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5534108" y="3037398"/>
            <a:ext cx="1168842" cy="4057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4409810" y="5121401"/>
            <a:ext cx="3192699" cy="727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04" y="243636"/>
            <a:ext cx="6220693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7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 smtClean="0">
                <a:solidFill>
                  <a:srgbClr val="44546A">
                    <a:lumMod val="75000"/>
                  </a:srgbClr>
                </a:solidFill>
              </a:rPr>
              <a:t>Login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67751" y="1534509"/>
            <a:ext cx="3466481" cy="4788222"/>
            <a:chOff x="556083" y="1534509"/>
            <a:chExt cx="3466481" cy="4788222"/>
          </a:xfrm>
        </p:grpSpPr>
        <p:pic>
          <p:nvPicPr>
            <p:cNvPr id="6" name="내용 개체 틀 4">
              <a:extLst>
                <a:ext uri="{FF2B5EF4-FFF2-40B4-BE49-F238E27FC236}">
                  <a16:creationId xmlns:a16="http://schemas.microsoft.com/office/drawing/2014/main" xmlns="" id="{963846FB-95B7-4B29-A135-B53274AC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345" r="33531" b="19183"/>
            <a:stretch/>
          </p:blipFill>
          <p:spPr>
            <a:xfrm>
              <a:off x="556083" y="1534509"/>
              <a:ext cx="3466481" cy="4788222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556083" y="1534509"/>
              <a:ext cx="678391" cy="23083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Login.jsp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011946" y="2580956"/>
            <a:ext cx="6611849" cy="3741775"/>
            <a:chOff x="5011946" y="2580956"/>
            <a:chExt cx="6611849" cy="3741775"/>
          </a:xfrm>
        </p:grpSpPr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1946" y="2580956"/>
              <a:ext cx="6611849" cy="3741775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5011946" y="2580956"/>
              <a:ext cx="676788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Index.jsp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로그인 페이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4234232" y="4163275"/>
            <a:ext cx="920448" cy="47773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34" name="그룹 33"/>
          <p:cNvGrpSpPr/>
          <p:nvPr/>
        </p:nvGrpSpPr>
        <p:grpSpPr>
          <a:xfrm>
            <a:off x="4538878" y="1292788"/>
            <a:ext cx="2073589" cy="1585437"/>
            <a:chOff x="360880" y="1035875"/>
            <a:chExt cx="1928615" cy="147459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880" y="1266707"/>
              <a:ext cx="1928615" cy="1243760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39957" y="1035875"/>
              <a:ext cx="938077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user.UserDTO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803552" y="1534509"/>
            <a:ext cx="3028636" cy="4783601"/>
            <a:chOff x="4560515" y="416156"/>
            <a:chExt cx="3028636" cy="4783601"/>
          </a:xfrm>
        </p:grpSpPr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515" y="652202"/>
              <a:ext cx="3028636" cy="4547555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4772182" y="416156"/>
              <a:ext cx="1189749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user.UserDAO.join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668029" y="3378200"/>
            <a:ext cx="1710171" cy="6371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6873109" y="1161445"/>
            <a:ext cx="2889521" cy="5443784"/>
            <a:chOff x="6444033" y="1534509"/>
            <a:chExt cx="2539101" cy="4783601"/>
          </a:xfrm>
        </p:grpSpPr>
        <p:grpSp>
          <p:nvGrpSpPr>
            <p:cNvPr id="46" name="그룹 45"/>
            <p:cNvGrpSpPr/>
            <p:nvPr/>
          </p:nvGrpSpPr>
          <p:grpSpPr>
            <a:xfrm>
              <a:off x="6444033" y="1534509"/>
              <a:ext cx="2539101" cy="4783601"/>
              <a:chOff x="6444032" y="1534509"/>
              <a:chExt cx="2539099" cy="4783601"/>
            </a:xfrm>
          </p:grpSpPr>
          <p:pic>
            <p:nvPicPr>
              <p:cNvPr id="48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4032" y="1766600"/>
                <a:ext cx="2539099" cy="4551510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9" name="TextBox 48"/>
              <p:cNvSpPr txBox="1"/>
              <p:nvPr/>
            </p:nvSpPr>
            <p:spPr>
              <a:xfrm>
                <a:off x="7874493" y="1534509"/>
                <a:ext cx="916916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>
                    <a:solidFill>
                      <a:schemeClr val="bg1"/>
                    </a:solidFill>
                  </a:rPr>
                  <a:t>loginAction.jsp</a:t>
                </a:r>
                <a:endParaRPr lang="en-US" altLang="ko-KR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6758971" y="3734845"/>
              <a:ext cx="1513947" cy="1015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117521" y="3558613"/>
              <a:ext cx="1039290" cy="1015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906047" y="2337276"/>
            <a:ext cx="6373813" cy="3018588"/>
            <a:chOff x="4906047" y="2337276"/>
            <a:chExt cx="6373813" cy="3018588"/>
          </a:xfrm>
        </p:grpSpPr>
        <p:grpSp>
          <p:nvGrpSpPr>
            <p:cNvPr id="4" name="그룹 3"/>
            <p:cNvGrpSpPr/>
            <p:nvPr/>
          </p:nvGrpSpPr>
          <p:grpSpPr>
            <a:xfrm>
              <a:off x="4906047" y="2337276"/>
              <a:ext cx="6373813" cy="3018588"/>
              <a:chOff x="4906047" y="2574500"/>
              <a:chExt cx="6373813" cy="3018588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06047" y="2811788"/>
                <a:ext cx="6373813" cy="2781300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10372121" y="2574500"/>
                <a:ext cx="676788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 smtClean="0">
                    <a:solidFill>
                      <a:schemeClr val="bg1"/>
                    </a:solidFill>
                  </a:rPr>
                  <a:t>Index.jsp</a:t>
                </a:r>
                <a:endParaRPr lang="en-US" altLang="ko-KR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5350340" y="2878225"/>
              <a:ext cx="3604057" cy="3137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898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0007" y="2095785"/>
            <a:ext cx="11713395" cy="34214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BA7E5440-244A-4735-9F11-257F01C05A7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37002" t="4239" r="36770" b="29843"/>
          <a:stretch/>
        </p:blipFill>
        <p:spPr>
          <a:xfrm>
            <a:off x="563223" y="2301431"/>
            <a:ext cx="1898555" cy="2851494"/>
          </a:xfrm>
        </p:spPr>
      </p:pic>
      <p:sp>
        <p:nvSpPr>
          <p:cNvPr id="17" name="TextBox 16"/>
          <p:cNvSpPr txBox="1"/>
          <p:nvPr/>
        </p:nvSpPr>
        <p:spPr>
          <a:xfrm>
            <a:off x="565244" y="2296609"/>
            <a:ext cx="596638" cy="2308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dirty="0" err="1" smtClean="0">
                <a:solidFill>
                  <a:schemeClr val="bg1"/>
                </a:solidFill>
              </a:rPr>
              <a:t>Join.jsp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455333" y="2267666"/>
            <a:ext cx="2556937" cy="2905467"/>
            <a:chOff x="2455333" y="2267666"/>
            <a:chExt cx="2556937" cy="2905467"/>
          </a:xfrm>
        </p:grpSpPr>
        <p:grpSp>
          <p:nvGrpSpPr>
            <p:cNvPr id="23558" name="그룹 23557"/>
            <p:cNvGrpSpPr/>
            <p:nvPr/>
          </p:nvGrpSpPr>
          <p:grpSpPr>
            <a:xfrm>
              <a:off x="3227199" y="2267666"/>
              <a:ext cx="1785071" cy="2905467"/>
              <a:chOff x="3142529" y="1979098"/>
              <a:chExt cx="1785071" cy="2905467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xmlns="" id="{FFFDEAAA-F01C-4310-8116-7EFC76AB30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924" t="4821" r="37094" b="19997"/>
              <a:stretch/>
            </p:blipFill>
            <p:spPr>
              <a:xfrm>
                <a:off x="3142529" y="1992655"/>
                <a:ext cx="1785071" cy="2891910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3142530" y="1979098"/>
                <a:ext cx="663964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Join2.jsp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" name="오른쪽 화살표 2"/>
            <p:cNvSpPr/>
            <p:nvPr/>
          </p:nvSpPr>
          <p:spPr>
            <a:xfrm>
              <a:off x="2455333" y="3427934"/>
              <a:ext cx="626534" cy="598487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012270" y="2267666"/>
            <a:ext cx="3337950" cy="2605421"/>
            <a:chOff x="5012270" y="2267666"/>
            <a:chExt cx="3337950" cy="2605421"/>
          </a:xfrm>
        </p:grpSpPr>
        <p:grpSp>
          <p:nvGrpSpPr>
            <p:cNvPr id="23560" name="그룹 23559"/>
            <p:cNvGrpSpPr/>
            <p:nvPr/>
          </p:nvGrpSpPr>
          <p:grpSpPr>
            <a:xfrm>
              <a:off x="5775379" y="2267666"/>
              <a:ext cx="2574841" cy="2605421"/>
              <a:chOff x="5808136" y="2058147"/>
              <a:chExt cx="2531532" cy="256159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xmlns="" id="{D99780B9-5671-48D7-B94F-BDAA00B5CF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50" t="4511" r="36992" b="45540"/>
              <a:stretch/>
            </p:blipFill>
            <p:spPr>
              <a:xfrm>
                <a:off x="5808136" y="2058147"/>
                <a:ext cx="2531532" cy="2561598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5808136" y="2058147"/>
                <a:ext cx="663964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Join3.jsp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6" name="오른쪽 화살표 45"/>
            <p:cNvSpPr/>
            <p:nvPr/>
          </p:nvSpPr>
          <p:spPr>
            <a:xfrm>
              <a:off x="5012270" y="3427934"/>
              <a:ext cx="626534" cy="598487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350220" y="2281223"/>
            <a:ext cx="3338573" cy="2605431"/>
            <a:chOff x="8350220" y="2281223"/>
            <a:chExt cx="3338573" cy="2605431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29" t="4747" r="36986" b="52778"/>
            <a:stretch/>
          </p:blipFill>
          <p:spPr bwMode="auto">
            <a:xfrm>
              <a:off x="9044387" y="2281223"/>
              <a:ext cx="2644406" cy="2605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9044387" y="2281223"/>
              <a:ext cx="663964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solidFill>
                    <a:schemeClr val="bg1"/>
                  </a:solidFill>
                </a:rPr>
                <a:t>Join4.jsp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오른쪽 화살표 46"/>
            <p:cNvSpPr/>
            <p:nvPr/>
          </p:nvSpPr>
          <p:spPr>
            <a:xfrm>
              <a:off x="8350220" y="3427934"/>
              <a:ext cx="626534" cy="598487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838344" y="3920067"/>
            <a:ext cx="1354524" cy="62873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약관 동의</a:t>
            </a:r>
            <a:endParaRPr lang="ko-KR" altLang="en-US" sz="1200" b="1" dirty="0"/>
          </a:p>
        </p:txBody>
      </p:sp>
      <p:sp>
        <p:nvSpPr>
          <p:cNvPr id="49" name="직사각형 48"/>
          <p:cNvSpPr/>
          <p:nvPr/>
        </p:nvSpPr>
        <p:spPr>
          <a:xfrm>
            <a:off x="3442472" y="3492143"/>
            <a:ext cx="1354524" cy="11560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회원 정보 입력</a:t>
            </a:r>
            <a:endParaRPr lang="ko-KR" altLang="en-US" sz="1200" b="1" dirty="0"/>
          </a:p>
        </p:txBody>
      </p:sp>
      <p:sp>
        <p:nvSpPr>
          <p:cNvPr id="50" name="직사각형 49"/>
          <p:cNvSpPr/>
          <p:nvPr/>
        </p:nvSpPr>
        <p:spPr>
          <a:xfrm>
            <a:off x="5773440" y="4873087"/>
            <a:ext cx="2576780" cy="3583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메일 전</a:t>
            </a:r>
            <a:r>
              <a:rPr lang="ko-KR" altLang="en-US" sz="1200" b="1" dirty="0"/>
              <a:t>송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044387" y="4853836"/>
            <a:ext cx="2644406" cy="3583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메일 확인</a:t>
            </a:r>
            <a:endParaRPr lang="ko-KR" altLang="en-US" sz="1200" b="1" dirty="0"/>
          </a:p>
        </p:txBody>
      </p:sp>
      <p:sp>
        <p:nvSpPr>
          <p:cNvPr id="13" name="직사각형 12"/>
          <p:cNvSpPr/>
          <p:nvPr/>
        </p:nvSpPr>
        <p:spPr>
          <a:xfrm>
            <a:off x="565244" y="2296609"/>
            <a:ext cx="1890089" cy="2876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227199" y="2281223"/>
            <a:ext cx="1808577" cy="2876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775379" y="2267665"/>
            <a:ext cx="2574841" cy="2963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174233" y="1098483"/>
            <a:ext cx="4534118" cy="5581009"/>
            <a:chOff x="5174233" y="1098483"/>
            <a:chExt cx="4534118" cy="5581009"/>
          </a:xfrm>
        </p:grpSpPr>
        <p:grpSp>
          <p:nvGrpSpPr>
            <p:cNvPr id="56" name="그룹 55"/>
            <p:cNvGrpSpPr/>
            <p:nvPr/>
          </p:nvGrpSpPr>
          <p:grpSpPr>
            <a:xfrm>
              <a:off x="5174233" y="1098483"/>
              <a:ext cx="4534118" cy="5581009"/>
              <a:chOff x="256009" y="1098483"/>
              <a:chExt cx="4534118" cy="5581009"/>
            </a:xfrm>
          </p:grpSpPr>
          <p:pic>
            <p:nvPicPr>
              <p:cNvPr id="57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009" y="1339482"/>
                <a:ext cx="4534118" cy="5340010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434981" y="1098483"/>
                <a:ext cx="1412566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>
                    <a:solidFill>
                      <a:schemeClr val="bg1"/>
                    </a:solidFill>
                  </a:rPr>
                  <a:t>userRegisterAction.jsp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9" name="직사각형 58"/>
            <p:cNvSpPr/>
            <p:nvPr/>
          </p:nvSpPr>
          <p:spPr>
            <a:xfrm>
              <a:off x="5690693" y="5130178"/>
              <a:ext cx="3952840" cy="1399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7222210" y="1873198"/>
            <a:ext cx="3644354" cy="4239735"/>
            <a:chOff x="3279273" y="1051675"/>
            <a:chExt cx="2884460" cy="3401792"/>
          </a:xfrm>
        </p:grpSpPr>
        <p:pic>
          <p:nvPicPr>
            <p:cNvPr id="62" name="Picture 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420" y="1243288"/>
              <a:ext cx="2877313" cy="3210179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TextBox 62"/>
            <p:cNvSpPr txBox="1"/>
            <p:nvPr/>
          </p:nvSpPr>
          <p:spPr>
            <a:xfrm>
              <a:off x="3279273" y="1051675"/>
              <a:ext cx="1048708" cy="19483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user.UserDAO.join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2683360" y="1988836"/>
            <a:ext cx="5149448" cy="3289729"/>
            <a:chOff x="95486" y="4404169"/>
            <a:chExt cx="5149448" cy="3289729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20" y="4652022"/>
              <a:ext cx="5132514" cy="3041876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TextBox 54"/>
            <p:cNvSpPr txBox="1"/>
            <p:nvPr/>
          </p:nvSpPr>
          <p:spPr>
            <a:xfrm>
              <a:off x="95486" y="4404169"/>
              <a:ext cx="936475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joinAction.jsp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 smtClean="0">
                <a:solidFill>
                  <a:srgbClr val="44546A">
                    <a:lumMod val="75000"/>
                  </a:srgbClr>
                </a:solidFill>
              </a:rPr>
              <a:t>Login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회원가입 페이지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50007" y="1498417"/>
            <a:ext cx="5469406" cy="4644149"/>
            <a:chOff x="250007" y="1498417"/>
            <a:chExt cx="5469406" cy="4644149"/>
          </a:xfrm>
        </p:grpSpPr>
        <p:grpSp>
          <p:nvGrpSpPr>
            <p:cNvPr id="12" name="그룹 11"/>
            <p:cNvGrpSpPr/>
            <p:nvPr/>
          </p:nvGrpSpPr>
          <p:grpSpPr>
            <a:xfrm>
              <a:off x="250007" y="1730341"/>
              <a:ext cx="5469406" cy="4412225"/>
              <a:chOff x="565244" y="1424152"/>
              <a:chExt cx="6305510" cy="5086718"/>
            </a:xfrm>
          </p:grpSpPr>
          <p:pic>
            <p:nvPicPr>
              <p:cNvPr id="64" name="Picture 5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244" y="1424152"/>
                <a:ext cx="6305510" cy="5086718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5" name="직사각형 64"/>
              <p:cNvSpPr/>
              <p:nvPr/>
            </p:nvSpPr>
            <p:spPr>
              <a:xfrm>
                <a:off x="1128014" y="2067788"/>
                <a:ext cx="1606718" cy="16043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50007" y="1498417"/>
              <a:ext cx="663964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Join3.jsp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721275" y="2440778"/>
            <a:ext cx="4575611" cy="3977412"/>
            <a:chOff x="8934329" y="-155414"/>
            <a:chExt cx="4575611" cy="3977412"/>
          </a:xfrm>
        </p:grpSpPr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4329" y="84666"/>
              <a:ext cx="4575611" cy="3737332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9" name="TextBox 68"/>
            <p:cNvSpPr txBox="1"/>
            <p:nvPr/>
          </p:nvSpPr>
          <p:spPr>
            <a:xfrm>
              <a:off x="8942796" y="-155414"/>
              <a:ext cx="1082348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util.SHA256.java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9044387" y="2272756"/>
            <a:ext cx="2644406" cy="2927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xmlns="" id="{9B8F5E76-49BF-42AD-8209-53E1E55735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6936" y="2204673"/>
            <a:ext cx="7450667" cy="2758530"/>
          </a:xfrm>
          <a:prstGeom prst="rect">
            <a:avLst/>
          </a:prstGeom>
        </p:spPr>
      </p:pic>
      <p:sp>
        <p:nvSpPr>
          <p:cNvPr id="78" name="직사각형 77"/>
          <p:cNvSpPr/>
          <p:nvPr/>
        </p:nvSpPr>
        <p:spPr>
          <a:xfrm>
            <a:off x="3119904" y="3998181"/>
            <a:ext cx="1861096" cy="328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79" name="그룹 78"/>
          <p:cNvGrpSpPr/>
          <p:nvPr/>
        </p:nvGrpSpPr>
        <p:grpSpPr>
          <a:xfrm>
            <a:off x="1286936" y="1222849"/>
            <a:ext cx="3841654" cy="5200583"/>
            <a:chOff x="1864879" y="1286181"/>
            <a:chExt cx="3841654" cy="5200583"/>
          </a:xfrm>
        </p:grpSpPr>
        <p:grpSp>
          <p:nvGrpSpPr>
            <p:cNvPr id="80" name="그룹 79"/>
            <p:cNvGrpSpPr/>
            <p:nvPr/>
          </p:nvGrpSpPr>
          <p:grpSpPr>
            <a:xfrm>
              <a:off x="1864879" y="1286181"/>
              <a:ext cx="3841654" cy="5200583"/>
              <a:chOff x="5344679" y="-282662"/>
              <a:chExt cx="3841654" cy="5200583"/>
            </a:xfrm>
          </p:grpSpPr>
          <p:pic>
            <p:nvPicPr>
              <p:cNvPr id="82" name="Picture 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4679" y="-51830"/>
                <a:ext cx="3841654" cy="4969751"/>
              </a:xfrm>
              <a:prstGeom prst="rect">
                <a:avLst/>
              </a:prstGeom>
              <a:noFill/>
              <a:ln w="9525">
                <a:solidFill>
                  <a:schemeClr val="accent4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3" name="TextBox 82"/>
              <p:cNvSpPr txBox="1"/>
              <p:nvPr/>
            </p:nvSpPr>
            <p:spPr>
              <a:xfrm>
                <a:off x="5545667" y="-282662"/>
                <a:ext cx="1417376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emailCheckAction.java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065867" y="4823167"/>
              <a:ext cx="1634066" cy="1298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4712437" y="2194362"/>
            <a:ext cx="3476530" cy="3091931"/>
            <a:chOff x="7428144" y="2928738"/>
            <a:chExt cx="3476530" cy="3091931"/>
          </a:xfrm>
        </p:grpSpPr>
        <p:pic>
          <p:nvPicPr>
            <p:cNvPr id="85" name="Picture 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8144" y="3159570"/>
              <a:ext cx="3476530" cy="2861099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6" name="TextBox 85"/>
            <p:cNvSpPr txBox="1"/>
            <p:nvPr/>
          </p:nvSpPr>
          <p:spPr>
            <a:xfrm>
              <a:off x="7600612" y="2928738"/>
              <a:ext cx="2234907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user.UserDAO.setUserEmailChecked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33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8" grpId="0" animBg="1"/>
      <p:bldP spid="49" grpId="0" animBg="1"/>
      <p:bldP spid="50" grpId="0" animBg="1"/>
      <p:bldP spid="51" grpId="0" animBg="1"/>
      <p:bldP spid="13" grpId="0" animBg="1"/>
      <p:bldP spid="13" grpId="1" animBg="1"/>
      <p:bldP spid="71" grpId="0" animBg="1"/>
      <p:bldP spid="71" grpId="1" animBg="1"/>
      <p:bldP spid="72" grpId="0" animBg="1"/>
      <p:bldP spid="72" grpId="1" animBg="1"/>
      <p:bldP spid="15" grpId="0" animBg="1"/>
      <p:bldP spid="7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50007" y="2095785"/>
            <a:ext cx="11713395" cy="34214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505979" y="142362"/>
            <a:ext cx="2324100" cy="1006684"/>
            <a:chOff x="505979" y="142362"/>
            <a:chExt cx="2324100" cy="1006684"/>
          </a:xfrm>
        </p:grpSpPr>
        <p:sp>
          <p:nvSpPr>
            <p:cNvPr id="25" name="직사각형 2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비밀번호 찾기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31801" y="2273592"/>
            <a:ext cx="1969752" cy="3000513"/>
            <a:chOff x="989453" y="3334866"/>
            <a:chExt cx="1969752" cy="300051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78" t="6972" r="36759" b="18297"/>
            <a:stretch/>
          </p:blipFill>
          <p:spPr bwMode="auto">
            <a:xfrm>
              <a:off x="989453" y="3557674"/>
              <a:ext cx="1969752" cy="2777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047472" y="3334866"/>
              <a:ext cx="926857" cy="23083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forget_pw.jsp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781394" y="2264683"/>
            <a:ext cx="2867601" cy="3027905"/>
            <a:chOff x="8798328" y="2086876"/>
            <a:chExt cx="2867601" cy="3027905"/>
          </a:xfrm>
        </p:grpSpPr>
        <p:grpSp>
          <p:nvGrpSpPr>
            <p:cNvPr id="23" name="그룹 22"/>
            <p:cNvGrpSpPr/>
            <p:nvPr/>
          </p:nvGrpSpPr>
          <p:grpSpPr>
            <a:xfrm>
              <a:off x="9577697" y="2086876"/>
              <a:ext cx="2088232" cy="3027905"/>
              <a:chOff x="2106309" y="2017465"/>
              <a:chExt cx="2088232" cy="3027905"/>
            </a:xfrm>
          </p:grpSpPr>
          <p:pic>
            <p:nvPicPr>
              <p:cNvPr id="24" name="내용 개체 틀 4">
                <a:extLst>
                  <a:ext uri="{FF2B5EF4-FFF2-40B4-BE49-F238E27FC236}">
                    <a16:creationId xmlns:a16="http://schemas.microsoft.com/office/drawing/2014/main" xmlns="" id="{963846FB-95B7-4B29-A135-B53274AC88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919" t="6587" r="36522" b="28537"/>
              <a:stretch/>
            </p:blipFill>
            <p:spPr>
              <a:xfrm>
                <a:off x="2106309" y="2237058"/>
                <a:ext cx="2088232" cy="2808312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2173216" y="2017465"/>
                <a:ext cx="678391" cy="2308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 smtClean="0">
                    <a:solidFill>
                      <a:schemeClr val="bg1"/>
                    </a:solidFill>
                  </a:rPr>
                  <a:t>Login.jsp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오른쪽 화살표 20"/>
            <p:cNvSpPr/>
            <p:nvPr/>
          </p:nvSpPr>
          <p:spPr>
            <a:xfrm>
              <a:off x="8798328" y="3418877"/>
              <a:ext cx="667499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601553" y="2289694"/>
            <a:ext cx="2980182" cy="2999714"/>
            <a:chOff x="2601553" y="2111887"/>
            <a:chExt cx="2980182" cy="2999714"/>
          </a:xfrm>
        </p:grpSpPr>
        <p:grpSp>
          <p:nvGrpSpPr>
            <p:cNvPr id="4" name="그룹 3"/>
            <p:cNvGrpSpPr/>
            <p:nvPr/>
          </p:nvGrpSpPr>
          <p:grpSpPr>
            <a:xfrm>
              <a:off x="2601553" y="2303289"/>
              <a:ext cx="2980182" cy="2808312"/>
              <a:chOff x="3059995" y="1848922"/>
              <a:chExt cx="2980182" cy="2808312"/>
            </a:xfrm>
          </p:grpSpPr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44" t="6743" r="36292" b="17703"/>
              <a:stretch/>
            </p:blipFill>
            <p:spPr bwMode="auto">
              <a:xfrm>
                <a:off x="3879937" y="1848922"/>
                <a:ext cx="2160240" cy="2808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오른쪽 화살표 10"/>
              <p:cNvSpPr/>
              <p:nvPr/>
            </p:nvSpPr>
            <p:spPr>
              <a:xfrm>
                <a:off x="3059995" y="2967690"/>
                <a:ext cx="685799" cy="577136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3492287" y="2111887"/>
              <a:ext cx="1236236" cy="23083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forget_pw_send.jsp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531825" y="2641226"/>
            <a:ext cx="3241102" cy="2488052"/>
            <a:chOff x="6882056" y="3538149"/>
            <a:chExt cx="3241102" cy="2488052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15" r="65868" b="19035"/>
            <a:stretch/>
          </p:blipFill>
          <p:spPr bwMode="auto">
            <a:xfrm>
              <a:off x="7712624" y="3538149"/>
              <a:ext cx="2410534" cy="2488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오른쪽 화살표 11"/>
            <p:cNvSpPr/>
            <p:nvPr/>
          </p:nvSpPr>
          <p:spPr>
            <a:xfrm>
              <a:off x="6882056" y="4496787"/>
              <a:ext cx="667499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251349" y="1592538"/>
            <a:ext cx="5348772" cy="4258947"/>
            <a:chOff x="5440914" y="2437087"/>
            <a:chExt cx="5348772" cy="4258947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0914" y="2667919"/>
              <a:ext cx="5348772" cy="4028115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</p:spPr>
        </p:pic>
        <p:sp>
          <p:nvSpPr>
            <p:cNvPr id="32" name="TextBox 31"/>
            <p:cNvSpPr txBox="1"/>
            <p:nvPr/>
          </p:nvSpPr>
          <p:spPr>
            <a:xfrm>
              <a:off x="5779579" y="2437087"/>
              <a:ext cx="1253869" cy="23083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forget_pw_send.jsp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475352" y="2537461"/>
            <a:ext cx="2039539" cy="2686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27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8" name="직사각형 37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프로필 변경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51562" y="1263095"/>
            <a:ext cx="4072083" cy="1717171"/>
            <a:chOff x="351562" y="1263095"/>
            <a:chExt cx="4072083" cy="171717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E79A5817-D465-418F-B33D-597DEF93F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94" r="22556" b="59210"/>
            <a:stretch/>
          </p:blipFill>
          <p:spPr>
            <a:xfrm>
              <a:off x="351562" y="1263095"/>
              <a:ext cx="4072083" cy="171717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1562" y="2726465"/>
              <a:ext cx="1195334" cy="253801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mypageMain.jsp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51562" y="2580762"/>
            <a:ext cx="4080856" cy="3743490"/>
            <a:chOff x="351562" y="2580762"/>
            <a:chExt cx="4080856" cy="3743490"/>
          </a:xfrm>
        </p:grpSpPr>
        <p:pic>
          <p:nvPicPr>
            <p:cNvPr id="4" name="내용 개체 틀 6">
              <a:extLst>
                <a:ext uri="{FF2B5EF4-FFF2-40B4-BE49-F238E27FC236}">
                  <a16:creationId xmlns:a16="http://schemas.microsoft.com/office/drawing/2014/main" xmlns="" id="{82362845-D427-424B-8654-798C7D256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386" r="23308" b="38812"/>
            <a:stretch/>
          </p:blipFill>
          <p:spPr>
            <a:xfrm>
              <a:off x="351563" y="3686294"/>
              <a:ext cx="4080855" cy="2637834"/>
            </a:xfrm>
            <a:prstGeom prst="rect">
              <a:avLst/>
            </a:prstGeom>
          </p:spPr>
        </p:pic>
        <p:sp>
          <p:nvSpPr>
            <p:cNvPr id="14" name="오른쪽 화살표 13"/>
            <p:cNvSpPr/>
            <p:nvPr/>
          </p:nvSpPr>
          <p:spPr>
            <a:xfrm rot="5400000">
              <a:off x="1489679" y="2915292"/>
              <a:ext cx="956067" cy="28700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1562" y="6093420"/>
              <a:ext cx="1253869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modify_mypage.jsp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055283" y="3755306"/>
            <a:ext cx="9264652" cy="2637958"/>
            <a:chOff x="2055283" y="3755306"/>
            <a:chExt cx="9264652" cy="2637958"/>
          </a:xfrm>
        </p:grpSpPr>
        <p:sp>
          <p:nvSpPr>
            <p:cNvPr id="18" name="직사각형 17"/>
            <p:cNvSpPr/>
            <p:nvPr/>
          </p:nvSpPr>
          <p:spPr>
            <a:xfrm>
              <a:off x="9519782" y="4135293"/>
              <a:ext cx="1309933" cy="12617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2055283" y="3755306"/>
              <a:ext cx="9264652" cy="2637958"/>
              <a:chOff x="2055283" y="3755306"/>
              <a:chExt cx="9264652" cy="263795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2055283" y="3755306"/>
                <a:ext cx="9264652" cy="2637958"/>
                <a:chOff x="3192101" y="4085580"/>
                <a:chExt cx="8143883" cy="2318837"/>
              </a:xfrm>
            </p:grpSpPr>
            <p:grpSp>
              <p:nvGrpSpPr>
                <p:cNvPr id="11" name="그룹 10"/>
                <p:cNvGrpSpPr/>
                <p:nvPr/>
              </p:nvGrpSpPr>
              <p:grpSpPr>
                <a:xfrm>
                  <a:off x="9362343" y="4085580"/>
                  <a:ext cx="1973641" cy="2318837"/>
                  <a:chOff x="9362343" y="4085580"/>
                  <a:chExt cx="1973641" cy="2318837"/>
                </a:xfrm>
              </p:grpSpPr>
              <p:pic>
                <p:nvPicPr>
                  <p:cNvPr id="12" name="Picture 2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783" t="663" r="2802" b="18992"/>
                  <a:stretch/>
                </p:blipFill>
                <p:spPr bwMode="auto">
                  <a:xfrm>
                    <a:off x="9362343" y="4085580"/>
                    <a:ext cx="1973641" cy="23188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9362343" y="6164796"/>
                    <a:ext cx="1031731" cy="202908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b="1" dirty="0" smtClean="0">
                        <a:solidFill>
                          <a:schemeClr val="bg1"/>
                        </a:solidFill>
                      </a:rPr>
                      <a:t>&lt;Header&gt; </a:t>
                    </a:r>
                    <a:r>
                      <a:rPr lang="ko-KR" altLang="en-US" sz="900" b="1" dirty="0" smtClean="0">
                        <a:solidFill>
                          <a:schemeClr val="bg1"/>
                        </a:solidFill>
                      </a:rPr>
                      <a:t>프로필</a:t>
                    </a:r>
                    <a:endParaRPr lang="ko-KR" alt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5" name="오른쪽 화살표 14"/>
                <p:cNvSpPr/>
                <p:nvPr/>
              </p:nvSpPr>
              <p:spPr>
                <a:xfrm>
                  <a:off x="3192101" y="5769455"/>
                  <a:ext cx="6082812" cy="270027"/>
                </a:xfrm>
                <a:prstGeom prst="rightArrow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  <p:sp>
            <p:nvSpPr>
              <p:cNvPr id="34" name="직사각형 33"/>
              <p:cNvSpPr/>
              <p:nvPr/>
            </p:nvSpPr>
            <p:spPr>
              <a:xfrm>
                <a:off x="2063552" y="5554736"/>
                <a:ext cx="397112" cy="19878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2135108" y="1263097"/>
            <a:ext cx="7444625" cy="4053751"/>
            <a:chOff x="2135108" y="1263097"/>
            <a:chExt cx="7444625" cy="4053751"/>
          </a:xfrm>
        </p:grpSpPr>
        <p:grpSp>
          <p:nvGrpSpPr>
            <p:cNvPr id="45" name="그룹 44"/>
            <p:cNvGrpSpPr/>
            <p:nvPr/>
          </p:nvGrpSpPr>
          <p:grpSpPr>
            <a:xfrm>
              <a:off x="2135108" y="1263097"/>
              <a:ext cx="7444625" cy="4053751"/>
              <a:chOff x="2135108" y="1263097"/>
              <a:chExt cx="7444625" cy="4053751"/>
            </a:xfrm>
          </p:grpSpPr>
          <p:sp>
            <p:nvSpPr>
              <p:cNvPr id="16" name="오른쪽 화살표 15"/>
              <p:cNvSpPr/>
              <p:nvPr/>
            </p:nvSpPr>
            <p:spPr>
              <a:xfrm rot="20079008">
                <a:off x="3091840" y="4228550"/>
                <a:ext cx="1878405" cy="314158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xmlns="" id="{0D4BB525-FB07-4770-BF41-C8555E9F5F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300" r="23429" b="33333"/>
              <a:stretch/>
            </p:blipFill>
            <p:spPr>
              <a:xfrm>
                <a:off x="4862479" y="1263097"/>
                <a:ext cx="4717254" cy="3275036"/>
              </a:xfrm>
              <a:prstGeom prst="rect">
                <a:avLst/>
              </a:prstGeom>
            </p:spPr>
          </p:pic>
          <p:sp>
            <p:nvSpPr>
              <p:cNvPr id="41" name="직사각형 40"/>
              <p:cNvSpPr/>
              <p:nvPr/>
            </p:nvSpPr>
            <p:spPr>
              <a:xfrm>
                <a:off x="6823993" y="2222789"/>
                <a:ext cx="517085" cy="50367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2135108" y="5118064"/>
                <a:ext cx="397112" cy="19878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오른쪽 화살표 47"/>
            <p:cNvSpPr/>
            <p:nvPr/>
          </p:nvSpPr>
          <p:spPr>
            <a:xfrm rot="9254252">
              <a:off x="3091559" y="4549328"/>
              <a:ext cx="1781262" cy="31415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126482" y="1130427"/>
            <a:ext cx="6361910" cy="4298856"/>
            <a:chOff x="516733" y="2370730"/>
            <a:chExt cx="6361910" cy="4298856"/>
          </a:xfrm>
        </p:grpSpPr>
        <p:grpSp>
          <p:nvGrpSpPr>
            <p:cNvPr id="51" name="그룹 50"/>
            <p:cNvGrpSpPr/>
            <p:nvPr/>
          </p:nvGrpSpPr>
          <p:grpSpPr>
            <a:xfrm>
              <a:off x="516733" y="2370730"/>
              <a:ext cx="6361910" cy="4298856"/>
              <a:chOff x="516733" y="2370730"/>
              <a:chExt cx="6361910" cy="4298856"/>
            </a:xfrm>
          </p:grpSpPr>
          <p:pic>
            <p:nvPicPr>
              <p:cNvPr id="53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733" y="2598988"/>
                <a:ext cx="6361910" cy="4070598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4" name="TextBox 53"/>
              <p:cNvSpPr txBox="1"/>
              <p:nvPr/>
            </p:nvSpPr>
            <p:spPr>
              <a:xfrm>
                <a:off x="751976" y="2370730"/>
                <a:ext cx="1119217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 smtClean="0">
                    <a:solidFill>
                      <a:schemeClr val="bg1"/>
                    </a:solidFill>
                  </a:rPr>
                  <a:t>modifyProfile.jsp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2" name="직사각형 51"/>
            <p:cNvSpPr/>
            <p:nvPr/>
          </p:nvSpPr>
          <p:spPr>
            <a:xfrm>
              <a:off x="1161072" y="5730447"/>
              <a:ext cx="1211369" cy="1538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204176" y="2895698"/>
            <a:ext cx="3771041" cy="3589162"/>
            <a:chOff x="3497193" y="2262812"/>
            <a:chExt cx="3771041" cy="3589162"/>
          </a:xfrm>
        </p:grpSpPr>
        <p:pic>
          <p:nvPicPr>
            <p:cNvPr id="56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193" y="2493644"/>
              <a:ext cx="3771041" cy="3358330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3712461" y="2262812"/>
              <a:ext cx="144783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user.UserDAO.upload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20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505979" y="142362"/>
            <a:ext cx="2324100" cy="1006684"/>
            <a:chOff x="505979" y="142362"/>
            <a:chExt cx="2324100" cy="1006684"/>
          </a:xfrm>
        </p:grpSpPr>
        <p:sp>
          <p:nvSpPr>
            <p:cNvPr id="32" name="직사각형 31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닉네임 변경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28962" y="2626609"/>
            <a:ext cx="3291258" cy="1692062"/>
            <a:chOff x="336854" y="4673240"/>
            <a:chExt cx="3291258" cy="1692062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58" t="12798" r="26438" b="59405"/>
            <a:stretch/>
          </p:blipFill>
          <p:spPr bwMode="auto">
            <a:xfrm>
              <a:off x="336854" y="4673240"/>
              <a:ext cx="3291258" cy="1692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36854" y="6134470"/>
              <a:ext cx="1087157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mypageMain.jsp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720221" y="1961466"/>
            <a:ext cx="4912423" cy="2841339"/>
            <a:chOff x="3163462" y="69191"/>
            <a:chExt cx="4912423" cy="2841339"/>
          </a:xfrm>
        </p:grpSpPr>
        <p:grpSp>
          <p:nvGrpSpPr>
            <p:cNvPr id="9" name="그룹 8"/>
            <p:cNvGrpSpPr/>
            <p:nvPr/>
          </p:nvGrpSpPr>
          <p:grpSpPr>
            <a:xfrm>
              <a:off x="3667497" y="69191"/>
              <a:ext cx="4408388" cy="2841339"/>
              <a:chOff x="3466461" y="3641066"/>
              <a:chExt cx="4408388" cy="2841339"/>
            </a:xfrm>
          </p:grpSpPr>
          <p:pic>
            <p:nvPicPr>
              <p:cNvPr id="10" name="Picture 4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574" r="25036" b="41983"/>
              <a:stretch/>
            </p:blipFill>
            <p:spPr bwMode="auto">
              <a:xfrm>
                <a:off x="3466461" y="3641066"/>
                <a:ext cx="4408388" cy="28413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466461" y="6237494"/>
                <a:ext cx="1787669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>
                    <a:solidFill>
                      <a:schemeClr val="bg1"/>
                    </a:solidFill>
                  </a:rPr>
                  <a:t>modify_mypage_Nixname.jsp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" name="오른쪽 화살표 3"/>
            <p:cNvSpPr/>
            <p:nvPr/>
          </p:nvSpPr>
          <p:spPr>
            <a:xfrm>
              <a:off x="3163462" y="1269042"/>
              <a:ext cx="673980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632644" y="2232801"/>
            <a:ext cx="2631212" cy="2479675"/>
            <a:chOff x="8478143" y="877636"/>
            <a:chExt cx="2631212" cy="2479675"/>
          </a:xfrm>
        </p:grpSpPr>
        <p:grpSp>
          <p:nvGrpSpPr>
            <p:cNvPr id="19" name="그룹 18"/>
            <p:cNvGrpSpPr/>
            <p:nvPr/>
          </p:nvGrpSpPr>
          <p:grpSpPr>
            <a:xfrm>
              <a:off x="8478143" y="877636"/>
              <a:ext cx="2631212" cy="2479675"/>
              <a:chOff x="8478143" y="877636"/>
              <a:chExt cx="2631212" cy="2479675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8841875" y="877636"/>
                <a:ext cx="2267480" cy="2479675"/>
                <a:chOff x="8981665" y="4408337"/>
                <a:chExt cx="2267480" cy="2479675"/>
              </a:xfrm>
              <a:effectLst/>
            </p:grpSpPr>
            <p:pic>
              <p:nvPicPr>
                <p:cNvPr id="13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525" b="14082"/>
                <a:stretch/>
              </p:blipFill>
              <p:spPr bwMode="auto">
                <a:xfrm>
                  <a:off x="8981665" y="4408337"/>
                  <a:ext cx="2267480" cy="24796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" name="TextBox 13"/>
                <p:cNvSpPr txBox="1"/>
                <p:nvPr/>
              </p:nvSpPr>
              <p:spPr>
                <a:xfrm>
                  <a:off x="9190202" y="6494131"/>
                  <a:ext cx="1261884" cy="230832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 smtClean="0">
                      <a:solidFill>
                        <a:schemeClr val="bg1"/>
                      </a:solidFill>
                    </a:rPr>
                    <a:t>&lt;Header&gt;  </a:t>
                  </a:r>
                  <a:r>
                    <a:rPr lang="en-US" altLang="ko-KR" sz="900" b="1" dirty="0" smtClean="0">
                      <a:solidFill>
                        <a:schemeClr val="bg1"/>
                      </a:solidFill>
                    </a:rPr>
                    <a:t>- </a:t>
                  </a:r>
                  <a:r>
                    <a:rPr lang="ko-KR" altLang="en-US" sz="900" b="1" dirty="0" smtClean="0">
                      <a:solidFill>
                        <a:schemeClr val="bg1"/>
                      </a:solidFill>
                    </a:rPr>
                    <a:t>프로필</a:t>
                  </a:r>
                  <a:endParaRPr lang="ko-KR" altLang="en-US" sz="9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" name="오른쪽 화살표 4"/>
              <p:cNvSpPr/>
              <p:nvPr/>
            </p:nvSpPr>
            <p:spPr>
              <a:xfrm>
                <a:off x="8478143" y="1806152"/>
                <a:ext cx="727465" cy="577136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9301207" y="1006177"/>
              <a:ext cx="593582" cy="2638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25655" y="4472201"/>
            <a:ext cx="2994566" cy="2044403"/>
            <a:chOff x="784132" y="4317269"/>
            <a:chExt cx="2994566" cy="2044403"/>
          </a:xfrm>
        </p:grpSpPr>
        <p:grpSp>
          <p:nvGrpSpPr>
            <p:cNvPr id="29" name="그룹 28"/>
            <p:cNvGrpSpPr/>
            <p:nvPr/>
          </p:nvGrpSpPr>
          <p:grpSpPr>
            <a:xfrm>
              <a:off x="784132" y="4317269"/>
              <a:ext cx="2994566" cy="2044403"/>
              <a:chOff x="784132" y="4317269"/>
              <a:chExt cx="2994566" cy="2044403"/>
            </a:xfrm>
          </p:grpSpPr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132" y="4551182"/>
                <a:ext cx="2994566" cy="1810490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1023984" y="4317269"/>
                <a:ext cx="1249060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>
                    <a:solidFill>
                      <a:schemeClr val="bg1"/>
                    </a:solidFill>
                  </a:rPr>
                  <a:t>modifyNixname.jsp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1090638" y="5276643"/>
              <a:ext cx="2161411" cy="1538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105717" y="2357844"/>
            <a:ext cx="4658483" cy="4158761"/>
            <a:chOff x="3264004" y="2551989"/>
            <a:chExt cx="4658483" cy="4158761"/>
          </a:xfrm>
        </p:grpSpPr>
        <p:sp>
          <p:nvSpPr>
            <p:cNvPr id="37" name="TextBox 36"/>
            <p:cNvSpPr txBox="1"/>
            <p:nvPr/>
          </p:nvSpPr>
          <p:spPr>
            <a:xfrm>
              <a:off x="3382543" y="2551989"/>
              <a:ext cx="1943161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user.UserDAO.modifyNixname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004" y="2782822"/>
              <a:ext cx="4658483" cy="3927928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702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505979" y="142362"/>
            <a:ext cx="2324100" cy="1006684"/>
            <a:chOff x="505979" y="142362"/>
            <a:chExt cx="2324100" cy="1006684"/>
          </a:xfrm>
        </p:grpSpPr>
        <p:sp>
          <p:nvSpPr>
            <p:cNvPr id="32" name="직사각형 31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비밀번호 변경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31800" y="2769267"/>
            <a:ext cx="3964563" cy="1392492"/>
            <a:chOff x="0" y="1458683"/>
            <a:chExt cx="3964563" cy="1392492"/>
          </a:xfrm>
        </p:grpSpPr>
        <p:pic>
          <p:nvPicPr>
            <p:cNvPr id="21505" name="Picture 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5121" b="67965"/>
            <a:stretch/>
          </p:blipFill>
          <p:spPr bwMode="auto">
            <a:xfrm>
              <a:off x="0" y="1458683"/>
              <a:ext cx="3964563" cy="1366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0" y="2620343"/>
              <a:ext cx="1289135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security_mypage.jsp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396364" y="2088232"/>
            <a:ext cx="4140638" cy="2728913"/>
            <a:chOff x="4389487" y="777648"/>
            <a:chExt cx="4140638" cy="27289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41E5F811-D299-4D87-BA5D-5196F08EB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15" r="25320" b="33578"/>
            <a:stretch/>
          </p:blipFill>
          <p:spPr>
            <a:xfrm>
              <a:off x="4806139" y="777648"/>
              <a:ext cx="3723986" cy="2728913"/>
            </a:xfrm>
            <a:prstGeom prst="rect">
              <a:avLst/>
            </a:prstGeom>
          </p:spPr>
        </p:pic>
        <p:sp>
          <p:nvSpPr>
            <p:cNvPr id="8" name="오른쪽 화살표 7"/>
            <p:cNvSpPr/>
            <p:nvPr/>
          </p:nvSpPr>
          <p:spPr>
            <a:xfrm>
              <a:off x="4389487" y="1853537"/>
              <a:ext cx="624370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06139" y="3275729"/>
              <a:ext cx="1382110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password_mypage.jsp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537002" y="1818399"/>
            <a:ext cx="3237033" cy="3268580"/>
            <a:chOff x="8262123" y="507815"/>
            <a:chExt cx="3237033" cy="3268580"/>
          </a:xfrm>
        </p:grpSpPr>
        <p:pic>
          <p:nvPicPr>
            <p:cNvPr id="4" name="내용 개체 틀 4">
              <a:extLst>
                <a:ext uri="{FF2B5EF4-FFF2-40B4-BE49-F238E27FC236}">
                  <a16:creationId xmlns:a16="http://schemas.microsoft.com/office/drawing/2014/main" xmlns="" id="{963846FB-95B7-4B29-A135-B53274AC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950" r="33483" b="19183"/>
            <a:stretch/>
          </p:blipFill>
          <p:spPr>
            <a:xfrm>
              <a:off x="9101156" y="507815"/>
              <a:ext cx="2398000" cy="3268580"/>
            </a:xfrm>
            <a:prstGeom prst="rect">
              <a:avLst/>
            </a:prstGeom>
          </p:spPr>
        </p:pic>
        <p:sp>
          <p:nvSpPr>
            <p:cNvPr id="10" name="오른쪽 화살표 9"/>
            <p:cNvSpPr/>
            <p:nvPr/>
          </p:nvSpPr>
          <p:spPr>
            <a:xfrm>
              <a:off x="8262123" y="1849841"/>
              <a:ext cx="1013398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101156" y="3541636"/>
              <a:ext cx="678391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Login.jsp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42543" y="859054"/>
            <a:ext cx="2746190" cy="5821679"/>
            <a:chOff x="179512" y="910682"/>
            <a:chExt cx="2746190" cy="5821679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11" r="56229" b="2831"/>
            <a:stretch/>
          </p:blipFill>
          <p:spPr bwMode="auto">
            <a:xfrm>
              <a:off x="179512" y="1141514"/>
              <a:ext cx="2746190" cy="5590847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179512" y="910682"/>
              <a:ext cx="1646605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changepasswordAction.jsp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56" r="68328" b="36199"/>
          <a:stretch/>
        </p:blipFill>
        <p:spPr bwMode="auto">
          <a:xfrm>
            <a:off x="2546722" y="1663671"/>
            <a:ext cx="5289028" cy="207758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30100" y="3708183"/>
            <a:ext cx="1879699" cy="804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꺾인 연결선 2"/>
          <p:cNvCxnSpPr>
            <a:stCxn id="34" idx="3"/>
            <a:endCxn id="31" idx="1"/>
          </p:cNvCxnSpPr>
          <p:nvPr/>
        </p:nvCxnSpPr>
        <p:spPr>
          <a:xfrm flipV="1">
            <a:off x="2209799" y="2702464"/>
            <a:ext cx="336923" cy="1407994"/>
          </a:xfrm>
          <a:prstGeom prst="bentConnector3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8090823" y="1416238"/>
            <a:ext cx="3874295" cy="4887977"/>
            <a:chOff x="3023313" y="2088855"/>
            <a:chExt cx="3874295" cy="4887977"/>
          </a:xfrm>
        </p:grpSpPr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13" y="2336288"/>
              <a:ext cx="3874295" cy="46405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3249173" y="2088855"/>
              <a:ext cx="1983235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user.UserDAO.changepassword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131733" y="2192867"/>
            <a:ext cx="3166534" cy="2116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3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7" name="직사각형 36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회원 탈퇴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69455" y="2229794"/>
            <a:ext cx="2966499" cy="2438828"/>
            <a:chOff x="301635" y="1071596"/>
            <a:chExt cx="2966499" cy="243882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2F51FA57-4F70-4094-9AF4-9CD51D568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960" r="25023" b="24560"/>
            <a:stretch/>
          </p:blipFill>
          <p:spPr>
            <a:xfrm>
              <a:off x="304800" y="1071596"/>
              <a:ext cx="2963334" cy="243882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01635" y="3279592"/>
              <a:ext cx="1391728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Secession_mypage.jsp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232790" y="2298396"/>
            <a:ext cx="3978682" cy="2301623"/>
            <a:chOff x="3268135" y="865355"/>
            <a:chExt cx="3978682" cy="2301623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04" r="23903" b="34919"/>
            <a:stretch/>
          </p:blipFill>
          <p:spPr bwMode="auto">
            <a:xfrm>
              <a:off x="3859109" y="865355"/>
              <a:ext cx="3387708" cy="2301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오른쪽 화살표 11"/>
            <p:cNvSpPr/>
            <p:nvPr/>
          </p:nvSpPr>
          <p:spPr>
            <a:xfrm>
              <a:off x="3268135" y="1829373"/>
              <a:ext cx="760199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59109" y="2936146"/>
              <a:ext cx="1762021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secession_mypage_input.jsp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211472" y="2360631"/>
            <a:ext cx="4750513" cy="2326077"/>
            <a:chOff x="7398805" y="2360631"/>
            <a:chExt cx="4750513" cy="2326077"/>
          </a:xfrm>
        </p:grpSpPr>
        <p:grpSp>
          <p:nvGrpSpPr>
            <p:cNvPr id="32" name="그룹 31"/>
            <p:cNvGrpSpPr/>
            <p:nvPr/>
          </p:nvGrpSpPr>
          <p:grpSpPr>
            <a:xfrm>
              <a:off x="8043878" y="2360631"/>
              <a:ext cx="4105440" cy="2326077"/>
              <a:chOff x="6164278" y="3279306"/>
              <a:chExt cx="4105440" cy="2326077"/>
            </a:xfrm>
          </p:grpSpPr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4280" y="3279306"/>
                <a:ext cx="4105438" cy="2323348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6164278" y="5374551"/>
                <a:ext cx="676788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 smtClean="0">
                    <a:solidFill>
                      <a:schemeClr val="bg1"/>
                    </a:solidFill>
                  </a:rPr>
                  <a:t>Index.jsp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오른쪽 화살표 12"/>
            <p:cNvSpPr/>
            <p:nvPr/>
          </p:nvSpPr>
          <p:spPr>
            <a:xfrm>
              <a:off x="7398805" y="3262414"/>
              <a:ext cx="797884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856545" y="2360631"/>
            <a:ext cx="4105440" cy="23233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3823764" y="1969404"/>
            <a:ext cx="6115681" cy="2992218"/>
            <a:chOff x="21266" y="5100270"/>
            <a:chExt cx="6115681" cy="2992218"/>
          </a:xfrm>
        </p:grpSpPr>
        <p:pic>
          <p:nvPicPr>
            <p:cNvPr id="39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999" r="20553"/>
            <a:stretch/>
          </p:blipFill>
          <p:spPr bwMode="auto">
            <a:xfrm>
              <a:off x="21266" y="5331101"/>
              <a:ext cx="6115681" cy="2761387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21267" y="5100270"/>
              <a:ext cx="1523174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SecessionCheckpoint.jsp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69455" y="2229794"/>
            <a:ext cx="2966499" cy="24388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23764" y="2298396"/>
            <a:ext cx="3387708" cy="23016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269455" y="1684146"/>
            <a:ext cx="3469909" cy="3502839"/>
            <a:chOff x="4048826" y="3641807"/>
            <a:chExt cx="3469909" cy="3502839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826" y="3872639"/>
              <a:ext cx="3469909" cy="3272007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4306905" y="3641807"/>
              <a:ext cx="1736373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secession_mypageAction.jsp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328408" y="1233406"/>
            <a:ext cx="3983059" cy="5381567"/>
            <a:chOff x="7328408" y="1233406"/>
            <a:chExt cx="3983059" cy="5381567"/>
          </a:xfrm>
        </p:grpSpPr>
        <p:grpSp>
          <p:nvGrpSpPr>
            <p:cNvPr id="7" name="그룹 6"/>
            <p:cNvGrpSpPr/>
            <p:nvPr/>
          </p:nvGrpSpPr>
          <p:grpSpPr>
            <a:xfrm>
              <a:off x="7328408" y="1233406"/>
              <a:ext cx="3983059" cy="5381567"/>
              <a:chOff x="7328408" y="1233406"/>
              <a:chExt cx="3983059" cy="5381567"/>
            </a:xfrm>
          </p:grpSpPr>
          <p:pic>
            <p:nvPicPr>
              <p:cNvPr id="44" name="Picture 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8408" y="1464239"/>
                <a:ext cx="3983059" cy="5150734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7516509" y="1233406"/>
                <a:ext cx="1803699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secession_mypageAction2.jsp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6" name="직사각형 45"/>
            <p:cNvSpPr/>
            <p:nvPr/>
          </p:nvSpPr>
          <p:spPr>
            <a:xfrm>
              <a:off x="8280399" y="1819234"/>
              <a:ext cx="1820333" cy="1501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542318" y="1594133"/>
            <a:ext cx="3738081" cy="5008591"/>
            <a:chOff x="9410651" y="1313498"/>
            <a:chExt cx="3738081" cy="5008591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0651" y="1535861"/>
              <a:ext cx="3738081" cy="4786228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9569948" y="1313498"/>
              <a:ext cx="1632178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user.userDAO.delectUser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55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3" grpId="1" animBg="1"/>
      <p:bldP spid="4" grpId="0" animBg="1"/>
      <p:bldP spid="4" grpId="1" animBg="1"/>
      <p:bldP spid="4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0" name="직사각형 29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공지사항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030534" y="1989698"/>
            <a:ext cx="5176261" cy="2937791"/>
            <a:chOff x="370864" y="961808"/>
            <a:chExt cx="5176261" cy="29377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A02F4CF3-A1CA-4D85-A8FA-4BFB2DCF6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864" y="975646"/>
              <a:ext cx="5176261" cy="2923953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370864" y="961808"/>
              <a:ext cx="111120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serviceCenter.jsp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3353428" y="2105114"/>
            <a:ext cx="530472" cy="153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206795" y="2385560"/>
            <a:ext cx="5446512" cy="2339561"/>
            <a:chOff x="6206795" y="2385560"/>
            <a:chExt cx="5446512" cy="2339561"/>
          </a:xfrm>
        </p:grpSpPr>
        <p:grpSp>
          <p:nvGrpSpPr>
            <p:cNvPr id="2" name="그룹 1"/>
            <p:cNvGrpSpPr/>
            <p:nvPr/>
          </p:nvGrpSpPr>
          <p:grpSpPr>
            <a:xfrm>
              <a:off x="6206795" y="2388799"/>
              <a:ext cx="5446512" cy="2336322"/>
              <a:chOff x="6206795" y="2388799"/>
              <a:chExt cx="5446512" cy="2336322"/>
            </a:xfrm>
          </p:grpSpPr>
          <p:sp>
            <p:nvSpPr>
              <p:cNvPr id="27" name="오른쪽 화살표 26"/>
              <p:cNvSpPr/>
              <p:nvPr/>
            </p:nvSpPr>
            <p:spPr>
              <a:xfrm>
                <a:off x="6206795" y="3176945"/>
                <a:ext cx="1176137" cy="577136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6933" y="2388799"/>
                <a:ext cx="4016374" cy="2336322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8" name="TextBox 27"/>
            <p:cNvSpPr txBox="1"/>
            <p:nvPr/>
          </p:nvSpPr>
          <p:spPr>
            <a:xfrm>
              <a:off x="10638286" y="2385560"/>
              <a:ext cx="1015021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noticeWrite.jsp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171970" y="1571560"/>
            <a:ext cx="7481337" cy="4343606"/>
            <a:chOff x="146767" y="2821099"/>
            <a:chExt cx="7481337" cy="4343606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767" y="3061038"/>
              <a:ext cx="7481337" cy="4103667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420650" y="2821099"/>
              <a:ext cx="111120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serviceCenter.jsp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20650" y="3076896"/>
              <a:ext cx="3922750" cy="7446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82978" y="1240607"/>
            <a:ext cx="4730144" cy="5215745"/>
            <a:chOff x="682978" y="1240607"/>
            <a:chExt cx="4730144" cy="5215745"/>
          </a:xfrm>
        </p:grpSpPr>
        <p:grpSp>
          <p:nvGrpSpPr>
            <p:cNvPr id="35" name="그룹 34"/>
            <p:cNvGrpSpPr/>
            <p:nvPr/>
          </p:nvGrpSpPr>
          <p:grpSpPr>
            <a:xfrm>
              <a:off x="682978" y="1240607"/>
              <a:ext cx="4730144" cy="5215745"/>
              <a:chOff x="5562086" y="1507318"/>
              <a:chExt cx="4730144" cy="5215745"/>
            </a:xfrm>
          </p:grpSpPr>
          <p:pic>
            <p:nvPicPr>
              <p:cNvPr id="36" name="Picture 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2086" y="1739968"/>
                <a:ext cx="4730144" cy="4983095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5868175" y="1507318"/>
                <a:ext cx="1372492" cy="2308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>
                    <a:solidFill>
                      <a:schemeClr val="bg1"/>
                    </a:solidFill>
                  </a:rPr>
                  <a:t>noticeWriteAction.jsp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1668029" y="4521685"/>
              <a:ext cx="3647564" cy="1016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678001" y="1473257"/>
            <a:ext cx="3638103" cy="4635892"/>
            <a:chOff x="8562363" y="-98303"/>
            <a:chExt cx="3638103" cy="4635892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0829" y="132529"/>
              <a:ext cx="3629637" cy="4405060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8562363" y="-98303"/>
              <a:ext cx="154401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notice.noticeDAO.write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432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1" name="직사각형 30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자주 묻는 질문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55599" y="2112646"/>
            <a:ext cx="5415686" cy="3018154"/>
            <a:chOff x="355599" y="1147446"/>
            <a:chExt cx="5415686" cy="30181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7889DA72-B0CF-4CB2-ADBC-4EF5F26D9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436" r="13213" b="27623"/>
            <a:stretch/>
          </p:blipFill>
          <p:spPr>
            <a:xfrm>
              <a:off x="355599" y="1147446"/>
              <a:ext cx="5415686" cy="3018154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660083" y="1154124"/>
              <a:ext cx="111120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serviceCenter.jsp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366933" y="2112646"/>
            <a:ext cx="5449415" cy="3018154"/>
            <a:chOff x="6366933" y="1147446"/>
            <a:chExt cx="5449415" cy="30181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436242B8-5862-4909-971D-F95CD2052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453" r="13120" b="27621"/>
            <a:stretch/>
          </p:blipFill>
          <p:spPr>
            <a:xfrm>
              <a:off x="6366933" y="1162591"/>
              <a:ext cx="5449415" cy="3003009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10405384" y="1147446"/>
              <a:ext cx="1410964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serviceCenter_view.jsp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580433" y="3333156"/>
            <a:ext cx="4998167" cy="510711"/>
            <a:chOff x="1580433" y="2367956"/>
            <a:chExt cx="4998167" cy="510711"/>
          </a:xfrm>
        </p:grpSpPr>
        <p:sp>
          <p:nvSpPr>
            <p:cNvPr id="14" name="직사각형 13"/>
            <p:cNvSpPr/>
            <p:nvPr/>
          </p:nvSpPr>
          <p:spPr>
            <a:xfrm>
              <a:off x="1580433" y="2416079"/>
              <a:ext cx="3957166" cy="1747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5771285" y="2367956"/>
              <a:ext cx="807315" cy="51071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55599" y="1733899"/>
            <a:ext cx="6764445" cy="3469480"/>
            <a:chOff x="581792" y="3470299"/>
            <a:chExt cx="6764445" cy="3469480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92" y="3702920"/>
              <a:ext cx="6764445" cy="3236859"/>
            </a:xfrm>
            <a:prstGeom prst="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844997" y="3470299"/>
              <a:ext cx="1016625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hitQuestion.jsp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349817" y="280782"/>
            <a:ext cx="8287399" cy="6255959"/>
            <a:chOff x="3349817" y="280782"/>
            <a:chExt cx="8287399" cy="6255959"/>
          </a:xfrm>
        </p:grpSpPr>
        <p:grpSp>
          <p:nvGrpSpPr>
            <p:cNvPr id="34" name="그룹 33"/>
            <p:cNvGrpSpPr/>
            <p:nvPr/>
          </p:nvGrpSpPr>
          <p:grpSpPr>
            <a:xfrm>
              <a:off x="3349817" y="280782"/>
              <a:ext cx="8287399" cy="6255959"/>
              <a:chOff x="3312333" y="281934"/>
              <a:chExt cx="8287399" cy="6255959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3312333" y="281934"/>
                <a:ext cx="3767327" cy="6255959"/>
                <a:chOff x="6612164" y="226903"/>
                <a:chExt cx="3767327" cy="6255959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8799946" y="226903"/>
                  <a:ext cx="1316386" cy="230832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 err="1" smtClean="0">
                      <a:solidFill>
                        <a:schemeClr val="bg1"/>
                      </a:solidFill>
                    </a:rPr>
                    <a:t>hitQuestion_view.jsp</a:t>
                  </a:r>
                  <a:endParaRPr lang="ko-KR" altLang="en-US" sz="9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0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2285" b="17068"/>
                <a:stretch/>
              </p:blipFill>
              <p:spPr bwMode="auto">
                <a:xfrm>
                  <a:off x="6612164" y="457735"/>
                  <a:ext cx="3767327" cy="6025127"/>
                </a:xfrm>
                <a:prstGeom prst="rect">
                  <a:avLst/>
                </a:prstGeom>
                <a:noFill/>
                <a:ln w="9525">
                  <a:solidFill>
                    <a:schemeClr val="accent4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</p:grpSp>
          <p:sp>
            <p:nvSpPr>
              <p:cNvPr id="37" name="직사각형 36"/>
              <p:cNvSpPr/>
              <p:nvPr/>
            </p:nvSpPr>
            <p:spPr>
              <a:xfrm>
                <a:off x="7481699" y="4627449"/>
                <a:ext cx="4118033" cy="3932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3984570" y="2225616"/>
                <a:ext cx="2811701" cy="43122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화살표 연결선 34"/>
            <p:cNvCxnSpPr>
              <a:stCxn id="38" idx="3"/>
              <a:endCxn id="37" idx="1"/>
            </p:cNvCxnSpPr>
            <p:nvPr/>
          </p:nvCxnSpPr>
          <p:spPr>
            <a:xfrm>
              <a:off x="6833755" y="4380603"/>
              <a:ext cx="685428" cy="44233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756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i="1" dirty="0" smtClean="0">
                <a:solidFill>
                  <a:srgbClr val="44546A">
                    <a:lumMod val="75000"/>
                  </a:srgbClr>
                </a:solidFill>
              </a:rPr>
              <a:t>목차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617155" y="2385946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배경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목적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617155" y="3068350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625106" y="3842066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기능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617154" y="5309006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범위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용어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625106" y="4608043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다이어그램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277018" y="3182987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277017" y="2376007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277016" y="3915700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SERCH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314160" y="1503636"/>
            <a:ext cx="1900030" cy="4625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 설명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020977" y="1503636"/>
            <a:ext cx="1900030" cy="4625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686260" y="1503636"/>
            <a:ext cx="1900030" cy="4625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마치며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989255" y="2385946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989254" y="3875330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개인 소감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989253" y="3068350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유지 보수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989252" y="4608043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 &amp; A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59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4" grpId="0" animBg="1"/>
      <p:bldP spid="27" grpId="0" animBg="1"/>
      <p:bldP spid="28" grpId="0" animBg="1"/>
      <p:bldP spid="30" grpId="0" animBg="1"/>
      <p:bldP spid="32" grpId="0" animBg="1"/>
      <p:bldP spid="34" grpId="0" animBg="1"/>
      <p:bldP spid="46" grpId="0" animBg="1"/>
      <p:bldP spid="47" grpId="0" animBg="1"/>
      <p:bldP spid="48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505979" y="142362"/>
            <a:ext cx="3259832" cy="1006684"/>
            <a:chOff x="505979" y="142362"/>
            <a:chExt cx="3259832" cy="1006684"/>
          </a:xfrm>
        </p:grpSpPr>
        <p:sp>
          <p:nvSpPr>
            <p:cNvPr id="45" name="평행 사변형 44"/>
            <p:cNvSpPr/>
            <p:nvPr/>
          </p:nvSpPr>
          <p:spPr>
            <a:xfrm flipH="1">
              <a:off x="3095624" y="183822"/>
              <a:ext cx="670187" cy="376568"/>
            </a:xfrm>
            <a:prstGeom prst="parallelogram">
              <a:avLst>
                <a:gd name="adj" fmla="val 3727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1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대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1 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문의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354016" y="1643088"/>
            <a:ext cx="7480794" cy="4234120"/>
            <a:chOff x="288891" y="1169979"/>
            <a:chExt cx="4478996" cy="25351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A8891CD7-7F16-4016-B2E7-7DBAF4BA5C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926" r="13606" b="27683"/>
            <a:stretch/>
          </p:blipFill>
          <p:spPr>
            <a:xfrm>
              <a:off x="288891" y="1169979"/>
              <a:ext cx="4478996" cy="2535106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4164864" y="3566878"/>
              <a:ext cx="603023" cy="13820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serviceQnA.jsp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350600" y="4864375"/>
            <a:ext cx="761747" cy="516525"/>
            <a:chOff x="6180661" y="3793066"/>
            <a:chExt cx="761747" cy="516525"/>
          </a:xfrm>
        </p:grpSpPr>
        <p:sp>
          <p:nvSpPr>
            <p:cNvPr id="20" name="직사각형 19"/>
            <p:cNvSpPr/>
            <p:nvPr/>
          </p:nvSpPr>
          <p:spPr>
            <a:xfrm>
              <a:off x="6324600" y="3793066"/>
              <a:ext cx="478242" cy="2856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180661" y="4078759"/>
              <a:ext cx="761747" cy="2308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err="1" smtClean="0">
                  <a:solidFill>
                    <a:schemeClr val="bg1"/>
                  </a:solidFill>
                </a:rPr>
                <a:t>페이징처리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786819" y="4684500"/>
            <a:ext cx="801823" cy="516525"/>
            <a:chOff x="8441259" y="3650219"/>
            <a:chExt cx="801823" cy="516525"/>
          </a:xfrm>
        </p:grpSpPr>
        <p:sp>
          <p:nvSpPr>
            <p:cNvPr id="21" name="직사각형 20"/>
            <p:cNvSpPr/>
            <p:nvPr/>
          </p:nvSpPr>
          <p:spPr>
            <a:xfrm>
              <a:off x="8644467" y="3650219"/>
              <a:ext cx="592666" cy="2856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441259" y="3935912"/>
              <a:ext cx="801823" cy="2308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err="1" smtClean="0">
                  <a:solidFill>
                    <a:schemeClr val="bg1"/>
                  </a:solidFill>
                </a:rPr>
                <a:t>게시글</a:t>
              </a:r>
              <a:r>
                <a:rPr lang="ko-KR" altLang="en-US" sz="900" b="1" dirty="0" smtClean="0">
                  <a:solidFill>
                    <a:schemeClr val="bg1"/>
                  </a:solidFill>
                </a:rPr>
                <a:t> 작성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799289" y="719351"/>
            <a:ext cx="1871279" cy="6138648"/>
            <a:chOff x="799289" y="719351"/>
            <a:chExt cx="1871279" cy="6138648"/>
          </a:xfrm>
        </p:grpSpPr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289" y="950184"/>
              <a:ext cx="1871279" cy="5907815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5" name="TextBox 64"/>
            <p:cNvSpPr txBox="1"/>
            <p:nvPr/>
          </p:nvSpPr>
          <p:spPr>
            <a:xfrm>
              <a:off x="1566714" y="719351"/>
              <a:ext cx="1007166" cy="23083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serviceQnA.jsp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38200" y="2188369"/>
            <a:ext cx="6719794" cy="2272179"/>
            <a:chOff x="838200" y="2188369"/>
            <a:chExt cx="6719794" cy="2272179"/>
          </a:xfrm>
        </p:grpSpPr>
        <p:sp>
          <p:nvSpPr>
            <p:cNvPr id="68" name="직사각형 67"/>
            <p:cNvSpPr/>
            <p:nvPr/>
          </p:nvSpPr>
          <p:spPr>
            <a:xfrm>
              <a:off x="838200" y="2188369"/>
              <a:ext cx="896728" cy="4071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734928" y="2188369"/>
              <a:ext cx="5823066" cy="2272179"/>
              <a:chOff x="1734928" y="2188369"/>
              <a:chExt cx="5823066" cy="2272179"/>
            </a:xfrm>
          </p:grpSpPr>
          <p:pic>
            <p:nvPicPr>
              <p:cNvPr id="67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7739" y="2188369"/>
                <a:ext cx="5350255" cy="227217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69" name="꺾인 연결선 68"/>
              <p:cNvCxnSpPr>
                <a:stCxn id="68" idx="3"/>
                <a:endCxn id="67" idx="1"/>
              </p:cNvCxnSpPr>
              <p:nvPr/>
            </p:nvCxnSpPr>
            <p:spPr>
              <a:xfrm>
                <a:off x="1734928" y="2391966"/>
                <a:ext cx="472811" cy="93249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그룹 18"/>
          <p:cNvGrpSpPr/>
          <p:nvPr/>
        </p:nvGrpSpPr>
        <p:grpSpPr>
          <a:xfrm>
            <a:off x="1200838" y="2941068"/>
            <a:ext cx="6816892" cy="2223070"/>
            <a:chOff x="1200838" y="2941068"/>
            <a:chExt cx="6816892" cy="2223070"/>
          </a:xfrm>
        </p:grpSpPr>
        <p:grpSp>
          <p:nvGrpSpPr>
            <p:cNvPr id="70" name="그룹 69"/>
            <p:cNvGrpSpPr/>
            <p:nvPr/>
          </p:nvGrpSpPr>
          <p:grpSpPr>
            <a:xfrm>
              <a:off x="1200838" y="2941068"/>
              <a:ext cx="6816892" cy="2223070"/>
              <a:chOff x="1200838" y="2941068"/>
              <a:chExt cx="6816892" cy="2223070"/>
            </a:xfrm>
          </p:grpSpPr>
          <p:pic>
            <p:nvPicPr>
              <p:cNvPr id="71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5890" y="2941068"/>
                <a:ext cx="5231840" cy="117373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2" name="직사각형 71"/>
              <p:cNvSpPr/>
              <p:nvPr/>
            </p:nvSpPr>
            <p:spPr>
              <a:xfrm>
                <a:off x="1200838" y="4988185"/>
                <a:ext cx="766075" cy="17595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73" name="꺾인 연결선 72"/>
            <p:cNvCxnSpPr>
              <a:stCxn id="72" idx="0"/>
              <a:endCxn id="71" idx="1"/>
            </p:cNvCxnSpPr>
            <p:nvPr/>
          </p:nvCxnSpPr>
          <p:spPr>
            <a:xfrm rot="5400000" flipH="1" flipV="1">
              <a:off x="1454758" y="3657053"/>
              <a:ext cx="1460251" cy="1202014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/>
          <p:cNvGrpSpPr/>
          <p:nvPr/>
        </p:nvGrpSpPr>
        <p:grpSpPr>
          <a:xfrm>
            <a:off x="5410276" y="863885"/>
            <a:ext cx="5869369" cy="5836510"/>
            <a:chOff x="3780527" y="-285161"/>
            <a:chExt cx="5869369" cy="5836510"/>
          </a:xfrm>
        </p:grpSpPr>
        <p:pic>
          <p:nvPicPr>
            <p:cNvPr id="75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9529" y="-41260"/>
              <a:ext cx="3240367" cy="5592609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3780527" y="2186001"/>
              <a:ext cx="2362123" cy="2378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401291" y="-285161"/>
              <a:ext cx="1786836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service.ServiceDAO.getList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1200838" y="5093972"/>
            <a:ext cx="5913688" cy="1457277"/>
            <a:chOff x="1200838" y="5093972"/>
            <a:chExt cx="5913688" cy="1457277"/>
          </a:xfrm>
        </p:grpSpPr>
        <p:pic>
          <p:nvPicPr>
            <p:cNvPr id="79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400" y="5093972"/>
              <a:ext cx="4041126" cy="14572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" name="직사각형 79"/>
            <p:cNvSpPr/>
            <p:nvPr/>
          </p:nvSpPr>
          <p:spPr>
            <a:xfrm>
              <a:off x="1200838" y="5854693"/>
              <a:ext cx="1137550" cy="388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3644207" y="1226392"/>
            <a:ext cx="8213004" cy="5124565"/>
            <a:chOff x="3644207" y="1226392"/>
            <a:chExt cx="8213004" cy="5124565"/>
          </a:xfrm>
        </p:grpSpPr>
        <p:pic>
          <p:nvPicPr>
            <p:cNvPr id="82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6152" y="1457224"/>
              <a:ext cx="3461059" cy="4893733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3" name="직사각형 82"/>
            <p:cNvSpPr/>
            <p:nvPr/>
          </p:nvSpPr>
          <p:spPr>
            <a:xfrm>
              <a:off x="3644207" y="5725237"/>
              <a:ext cx="1449756" cy="1759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567971" y="1226392"/>
              <a:ext cx="1930696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service.ServiceDAO.nextPage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5" name="꺾인 연결선 84"/>
            <p:cNvCxnSpPr>
              <a:stCxn id="83" idx="3"/>
              <a:endCxn id="84" idx="1"/>
            </p:cNvCxnSpPr>
            <p:nvPr/>
          </p:nvCxnSpPr>
          <p:spPr>
            <a:xfrm flipV="1">
              <a:off x="5093963" y="1341808"/>
              <a:ext cx="3474008" cy="44714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730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21" name="직사각형 20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err="1" smtClean="0">
                  <a:solidFill>
                    <a:srgbClr val="44546A">
                      <a:lumMod val="75000"/>
                    </a:srgbClr>
                  </a:solidFill>
                </a:rPr>
                <a:t>게시글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 작성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346200" y="1187250"/>
            <a:ext cx="9499600" cy="5380558"/>
            <a:chOff x="7807120" y="2994176"/>
            <a:chExt cx="8781954" cy="49740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9069B02B-0B77-4BC4-993F-8A997CA681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937" r="13806" b="27758"/>
            <a:stretch/>
          </p:blipFill>
          <p:spPr>
            <a:xfrm>
              <a:off x="7807120" y="2994176"/>
              <a:ext cx="8781954" cy="4974084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5546801" y="2994176"/>
              <a:ext cx="1042273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serviceInput.jsp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82408" y="1633983"/>
            <a:ext cx="5986457" cy="4477674"/>
            <a:chOff x="6183685" y="2334520"/>
            <a:chExt cx="5986457" cy="4477674"/>
          </a:xfrm>
        </p:grpSpPr>
        <p:grpSp>
          <p:nvGrpSpPr>
            <p:cNvPr id="18" name="그룹 17"/>
            <p:cNvGrpSpPr/>
            <p:nvPr/>
          </p:nvGrpSpPr>
          <p:grpSpPr>
            <a:xfrm>
              <a:off x="6183685" y="2334520"/>
              <a:ext cx="5986457" cy="4477674"/>
              <a:chOff x="886083" y="2437628"/>
              <a:chExt cx="5986457" cy="4477674"/>
            </a:xfrm>
          </p:grpSpPr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6083" y="2668460"/>
                <a:ext cx="5986457" cy="4246842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886083" y="2437628"/>
                <a:ext cx="1052295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err="1" smtClean="0">
                    <a:solidFill>
                      <a:schemeClr val="bg1"/>
                    </a:solidFill>
                  </a:rPr>
                  <a:t>serviceQnA.jsp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6896587" y="5075154"/>
              <a:ext cx="5107828" cy="1428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089233" y="1633983"/>
            <a:ext cx="3951573" cy="4511477"/>
            <a:chOff x="7267034" y="37473"/>
            <a:chExt cx="3951573" cy="4511477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5501" y="268305"/>
              <a:ext cx="3943106" cy="4280645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7267034" y="37473"/>
              <a:ext cx="1581120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service.ServiceDAO.write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11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 smtClean="0">
                <a:solidFill>
                  <a:srgbClr val="44546A">
                    <a:lumMod val="75000"/>
                  </a:srgbClr>
                </a:solidFill>
              </a:rPr>
              <a:t>Login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05979" y="733548"/>
            <a:ext cx="23241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답변 및 수정 페이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07099" y="1279341"/>
            <a:ext cx="9935049" cy="4985993"/>
            <a:chOff x="1107099" y="1279341"/>
            <a:chExt cx="9935049" cy="4985993"/>
          </a:xfrm>
        </p:grpSpPr>
        <p:sp>
          <p:nvSpPr>
            <p:cNvPr id="21" name="TextBox 20"/>
            <p:cNvSpPr txBox="1"/>
            <p:nvPr/>
          </p:nvSpPr>
          <p:spPr>
            <a:xfrm>
              <a:off x="1107099" y="1279341"/>
              <a:ext cx="1731771" cy="276999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</a:rPr>
                <a:t>serviceQnA_View.jsp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8" r="13807" b="43631"/>
            <a:stretch/>
          </p:blipFill>
          <p:spPr bwMode="auto">
            <a:xfrm>
              <a:off x="1120384" y="1562562"/>
              <a:ext cx="9921764" cy="4702772"/>
            </a:xfrm>
            <a:prstGeom prst="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6565278" y="5217903"/>
            <a:ext cx="1694866" cy="724171"/>
            <a:chOff x="6884187" y="7275111"/>
            <a:chExt cx="1694866" cy="724171"/>
          </a:xfrm>
        </p:grpSpPr>
        <p:sp>
          <p:nvSpPr>
            <p:cNvPr id="24" name="직사각형 23"/>
            <p:cNvSpPr/>
            <p:nvPr/>
          </p:nvSpPr>
          <p:spPr>
            <a:xfrm>
              <a:off x="6884187" y="7275111"/>
              <a:ext cx="893043" cy="7157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77230" y="7768450"/>
              <a:ext cx="801823" cy="2308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smtClean="0">
                  <a:solidFill>
                    <a:schemeClr val="bg1"/>
                  </a:solidFill>
                </a:rPr>
                <a:t>작성자 권한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0079478" y="528860"/>
            <a:ext cx="1916873" cy="6169376"/>
            <a:chOff x="1189770" y="413444"/>
            <a:chExt cx="1916873" cy="6169376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237" y="644276"/>
              <a:ext cx="1908406" cy="59385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1189770" y="413444"/>
              <a:ext cx="129531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serviceQnA_View.jsp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904605" y="2176299"/>
            <a:ext cx="9630700" cy="3567276"/>
            <a:chOff x="1904605" y="2176299"/>
            <a:chExt cx="9630700" cy="3567276"/>
          </a:xfrm>
        </p:grpSpPr>
        <p:sp>
          <p:nvSpPr>
            <p:cNvPr id="45" name="직사각형 44"/>
            <p:cNvSpPr/>
            <p:nvPr/>
          </p:nvSpPr>
          <p:spPr>
            <a:xfrm>
              <a:off x="10369944" y="5284279"/>
              <a:ext cx="1165361" cy="4592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3" t="78140" r="21264" b="14027"/>
            <a:stretch/>
          </p:blipFill>
          <p:spPr bwMode="auto">
            <a:xfrm>
              <a:off x="1904605" y="2176299"/>
              <a:ext cx="6784373" cy="25784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50" name="꺾인 연결선 49"/>
            <p:cNvCxnSpPr>
              <a:stCxn id="45" idx="1"/>
              <a:endCxn id="49" idx="3"/>
            </p:cNvCxnSpPr>
            <p:nvPr/>
          </p:nvCxnSpPr>
          <p:spPr>
            <a:xfrm rot="10800000">
              <a:off x="8688978" y="3465513"/>
              <a:ext cx="1680966" cy="20484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r="13593" b="40765"/>
          <a:stretch/>
        </p:blipFill>
        <p:spPr bwMode="auto">
          <a:xfrm>
            <a:off x="1120384" y="1556340"/>
            <a:ext cx="8942160" cy="4708994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6138985" y="5504331"/>
            <a:ext cx="1353449" cy="239299"/>
            <a:chOff x="6832644" y="5495864"/>
            <a:chExt cx="1353449" cy="239299"/>
          </a:xfrm>
        </p:grpSpPr>
        <p:sp>
          <p:nvSpPr>
            <p:cNvPr id="57" name="직사각형 56"/>
            <p:cNvSpPr/>
            <p:nvPr/>
          </p:nvSpPr>
          <p:spPr>
            <a:xfrm>
              <a:off x="6832644" y="5495864"/>
              <a:ext cx="551626" cy="2392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384270" y="5504331"/>
              <a:ext cx="801823" cy="2308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smtClean="0">
                  <a:solidFill>
                    <a:schemeClr val="bg1"/>
                  </a:solidFill>
                </a:rPr>
                <a:t>관리자 권한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823070" y="2968130"/>
            <a:ext cx="6302130" cy="2447038"/>
            <a:chOff x="5942555" y="4297030"/>
            <a:chExt cx="6302130" cy="2447038"/>
          </a:xfrm>
        </p:grpSpPr>
        <p:sp>
          <p:nvSpPr>
            <p:cNvPr id="63" name="직사각형 62"/>
            <p:cNvSpPr/>
            <p:nvPr/>
          </p:nvSpPr>
          <p:spPr>
            <a:xfrm>
              <a:off x="11572534" y="6180993"/>
              <a:ext cx="672151" cy="4402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t="70327" r="44336" b="23062"/>
            <a:stretch/>
          </p:blipFill>
          <p:spPr bwMode="auto">
            <a:xfrm>
              <a:off x="5942555" y="4297030"/>
              <a:ext cx="3865908" cy="24470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65" name="꺾인 연결선 64"/>
            <p:cNvCxnSpPr>
              <a:stCxn id="63" idx="0"/>
              <a:endCxn id="64" idx="3"/>
            </p:cNvCxnSpPr>
            <p:nvPr/>
          </p:nvCxnSpPr>
          <p:spPr>
            <a:xfrm rot="16200000" flipV="1">
              <a:off x="10528315" y="4800697"/>
              <a:ext cx="660444" cy="2100147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3804140" y="1228907"/>
            <a:ext cx="4884838" cy="1674477"/>
            <a:chOff x="3804140" y="1228907"/>
            <a:chExt cx="4884838" cy="1674477"/>
          </a:xfrm>
        </p:grpSpPr>
        <p:pic>
          <p:nvPicPr>
            <p:cNvPr id="70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8" r="24341" b="37693"/>
            <a:stretch/>
          </p:blipFill>
          <p:spPr bwMode="auto">
            <a:xfrm>
              <a:off x="3804140" y="1228907"/>
              <a:ext cx="4884838" cy="1674477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7249188" y="1228907"/>
              <a:ext cx="1439790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serviceQnA_view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	.</a:t>
              </a:r>
              <a:r>
                <a:rPr lang="en-US" altLang="ko-KR" sz="900" b="1" dirty="0" err="1" smtClean="0">
                  <a:solidFill>
                    <a:schemeClr val="bg1"/>
                  </a:solidFill>
                </a:rPr>
                <a:t>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3804140" y="2607733"/>
            <a:ext cx="446127" cy="2956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>
            <a:off x="414867" y="1119742"/>
            <a:ext cx="9647678" cy="5561562"/>
            <a:chOff x="5582119" y="2983460"/>
            <a:chExt cx="9554202" cy="5507675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xmlns="" id="{A8891CD7-7F16-4016-B2E7-7DBAF4BA5C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926" r="13606" b="26345"/>
            <a:stretch/>
          </p:blipFill>
          <p:spPr>
            <a:xfrm>
              <a:off x="5582119" y="2983460"/>
              <a:ext cx="9554202" cy="5507675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77" name="TextBox 76"/>
            <p:cNvSpPr txBox="1"/>
            <p:nvPr/>
          </p:nvSpPr>
          <p:spPr>
            <a:xfrm>
              <a:off x="5712344" y="3768295"/>
              <a:ext cx="1437950" cy="30479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serviceQnA.jsp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8889997" y="2903384"/>
            <a:ext cx="772852" cy="19487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47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98237" y="413444"/>
            <a:ext cx="1908406" cy="6169376"/>
            <a:chOff x="1198237" y="413444"/>
            <a:chExt cx="1908406" cy="6169376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237" y="644276"/>
              <a:ext cx="1908406" cy="5938544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811331" y="413444"/>
              <a:ext cx="129531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serviceQnA_View.jsp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96877" y="1052683"/>
            <a:ext cx="4873513" cy="4895680"/>
            <a:chOff x="1496877" y="1052683"/>
            <a:chExt cx="4873513" cy="4895680"/>
          </a:xfrm>
        </p:grpSpPr>
        <p:sp>
          <p:nvSpPr>
            <p:cNvPr id="6" name="직사각형 5"/>
            <p:cNvSpPr/>
            <p:nvPr/>
          </p:nvSpPr>
          <p:spPr>
            <a:xfrm>
              <a:off x="1496878" y="5743575"/>
              <a:ext cx="920092" cy="204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22" t="84323" r="34574" b="10672"/>
            <a:stretch/>
          </p:blipFill>
          <p:spPr bwMode="auto">
            <a:xfrm>
              <a:off x="1812759" y="1052683"/>
              <a:ext cx="4557631" cy="14111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8" name="꺾인 연결선 7"/>
            <p:cNvCxnSpPr>
              <a:stCxn id="6" idx="1"/>
              <a:endCxn id="7" idx="1"/>
            </p:cNvCxnSpPr>
            <p:nvPr/>
          </p:nvCxnSpPr>
          <p:spPr>
            <a:xfrm rot="10800000" flipH="1">
              <a:off x="1496877" y="1758243"/>
              <a:ext cx="315881" cy="4087727"/>
            </a:xfrm>
            <a:prstGeom prst="bentConnector3">
              <a:avLst>
                <a:gd name="adj1" fmla="val -203705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496877" y="3802107"/>
            <a:ext cx="5964433" cy="1941468"/>
            <a:chOff x="1496877" y="3802107"/>
            <a:chExt cx="5964433" cy="1941468"/>
          </a:xfrm>
        </p:grpSpPr>
        <p:sp>
          <p:nvSpPr>
            <p:cNvPr id="10" name="직사각형 9"/>
            <p:cNvSpPr/>
            <p:nvPr/>
          </p:nvSpPr>
          <p:spPr>
            <a:xfrm>
              <a:off x="1496877" y="5284279"/>
              <a:ext cx="1165361" cy="4592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3" t="78140" r="21264" b="14027"/>
            <a:stretch/>
          </p:blipFill>
          <p:spPr bwMode="auto">
            <a:xfrm>
              <a:off x="3020881" y="3802107"/>
              <a:ext cx="4440429" cy="168760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12" name="꺾인 연결선 11"/>
            <p:cNvCxnSpPr>
              <a:stCxn id="10" idx="3"/>
              <a:endCxn id="11" idx="1"/>
            </p:cNvCxnSpPr>
            <p:nvPr/>
          </p:nvCxnSpPr>
          <p:spPr>
            <a:xfrm flipV="1">
              <a:off x="2662238" y="4645908"/>
              <a:ext cx="358643" cy="86801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/>
          <p:cNvSpPr/>
          <p:nvPr/>
        </p:nvSpPr>
        <p:spPr>
          <a:xfrm>
            <a:off x="10906456" y="4013201"/>
            <a:ext cx="489677" cy="1159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31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9236" y="-47233"/>
            <a:ext cx="12192000" cy="69807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자유형 40"/>
          <p:cNvSpPr/>
          <p:nvPr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평행 사변형 42"/>
          <p:cNvSpPr/>
          <p:nvPr/>
        </p:nvSpPr>
        <p:spPr>
          <a:xfrm flipH="1">
            <a:off x="3095624" y="183822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Search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검색 페이지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5311E508-ADB4-41F4-B230-4FD081A421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t="6980" r="26471"/>
          <a:stretch/>
        </p:blipFill>
        <p:spPr>
          <a:xfrm>
            <a:off x="505979" y="4258738"/>
            <a:ext cx="2088776" cy="2181945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23697AB-D9B6-4306-9857-C095CE2A5840}"/>
              </a:ext>
            </a:extLst>
          </p:cNvPr>
          <p:cNvSpPr txBox="1"/>
          <p:nvPr/>
        </p:nvSpPr>
        <p:spPr>
          <a:xfrm>
            <a:off x="505979" y="4021429"/>
            <a:ext cx="673582" cy="2308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solidFill>
                  <a:schemeClr val="bg1"/>
                </a:solidFill>
              </a:rPr>
              <a:t>index.jsp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FC85AF16-D2A8-43FA-B583-F9372DCE0F60}"/>
              </a:ext>
            </a:extLst>
          </p:cNvPr>
          <p:cNvSpPr/>
          <p:nvPr/>
        </p:nvSpPr>
        <p:spPr>
          <a:xfrm>
            <a:off x="899236" y="4702624"/>
            <a:ext cx="1165361" cy="229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0D95789-219F-447A-AE11-B67BD3EA4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73" y="1502845"/>
            <a:ext cx="6525562" cy="2935909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502AEF3-3DBF-4672-859F-BED09F8F7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487" y="3167880"/>
            <a:ext cx="5012476" cy="331431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F431F2D4-B00A-4AB5-9191-634A63C5D80E}"/>
              </a:ext>
            </a:extLst>
          </p:cNvPr>
          <p:cNvSpPr/>
          <p:nvPr/>
        </p:nvSpPr>
        <p:spPr>
          <a:xfrm>
            <a:off x="4248413" y="2133599"/>
            <a:ext cx="1440552" cy="196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xmlns="" id="{632E1718-29E2-4B31-8C99-AB45B80F38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05649" y="3402094"/>
            <a:ext cx="2649928" cy="523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65EDB23A-6FB9-45DB-9758-2B816C0F4E4B}"/>
              </a:ext>
            </a:extLst>
          </p:cNvPr>
          <p:cNvSpPr txBox="1"/>
          <p:nvPr/>
        </p:nvSpPr>
        <p:spPr>
          <a:xfrm>
            <a:off x="1948440" y="1241018"/>
            <a:ext cx="723275" cy="2308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solidFill>
                  <a:schemeClr val="bg1"/>
                </a:solidFill>
              </a:rPr>
              <a:t>search.jsp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xmlns="" id="{1DC1998A-D99F-4568-AF5B-A859D2871EC6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10529963" y="3271966"/>
            <a:ext cx="445580" cy="155306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604795F-3991-470D-B4FD-B207C41BD7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553" y="294555"/>
            <a:ext cx="3060280" cy="2935909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xmlns="" id="{B29FFCF5-FB36-4AC5-95B4-881E80039E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0108"/>
          <a:stretch/>
        </p:blipFill>
        <p:spPr>
          <a:xfrm>
            <a:off x="3604234" y="1490921"/>
            <a:ext cx="7148519" cy="2761861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xmlns="" id="{07D70758-A7FC-4ACC-8869-A55A5421C4A9}"/>
              </a:ext>
            </a:extLst>
          </p:cNvPr>
          <p:cNvCxnSpPr>
            <a:cxnSpLocks/>
          </p:cNvCxnSpPr>
          <p:nvPr/>
        </p:nvCxnSpPr>
        <p:spPr>
          <a:xfrm flipV="1">
            <a:off x="2077894" y="4412516"/>
            <a:ext cx="1352823" cy="412519"/>
          </a:xfrm>
          <a:prstGeom prst="bentConnector3">
            <a:avLst>
              <a:gd name="adj1" fmla="val 9965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68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0" grpId="0" animBg="1"/>
      <p:bldP spid="5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9236" y="-47233"/>
            <a:ext cx="12192000" cy="69807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자유형 40"/>
          <p:cNvSpPr/>
          <p:nvPr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평행 사변형 42"/>
          <p:cNvSpPr/>
          <p:nvPr/>
        </p:nvSpPr>
        <p:spPr>
          <a:xfrm flipH="1">
            <a:off x="3095624" y="183822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Search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검색 페이지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11606532-908A-4BEC-8AE1-6F217EAF27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9" y="4516515"/>
            <a:ext cx="2083514" cy="199883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1596BF4-2EAE-4600-B0CB-126FEFB6A905}"/>
              </a:ext>
            </a:extLst>
          </p:cNvPr>
          <p:cNvSpPr txBox="1"/>
          <p:nvPr/>
        </p:nvSpPr>
        <p:spPr>
          <a:xfrm>
            <a:off x="505979" y="4304548"/>
            <a:ext cx="723275" cy="2308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solidFill>
                  <a:schemeClr val="bg1"/>
                </a:solidFill>
              </a:rPr>
              <a:t>search.jsp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E362FCF-C3BE-4000-8038-57A47CC3C389}"/>
              </a:ext>
            </a:extLst>
          </p:cNvPr>
          <p:cNvSpPr/>
          <p:nvPr/>
        </p:nvSpPr>
        <p:spPr>
          <a:xfrm>
            <a:off x="436208" y="5001204"/>
            <a:ext cx="2223016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xmlns="" id="{79E0CFE1-4230-477F-8164-A43245B5EE2F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659224" y="4142792"/>
            <a:ext cx="205299" cy="97382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AC74914-F171-4789-9C5E-395F04B3C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34" y="213518"/>
            <a:ext cx="5604546" cy="392927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142E95DB-DC0D-4547-AD5D-F1DF51DD3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30" y="2409674"/>
            <a:ext cx="6187946" cy="378974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72C1B54B-50F5-49C1-9C39-BD35221AB13F}"/>
              </a:ext>
            </a:extLst>
          </p:cNvPr>
          <p:cNvSpPr/>
          <p:nvPr/>
        </p:nvSpPr>
        <p:spPr>
          <a:xfrm>
            <a:off x="2830079" y="1396814"/>
            <a:ext cx="2223016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xmlns="" id="{BEC8C511-7D72-410C-9435-34BF7E00B138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053095" y="1512230"/>
            <a:ext cx="797199" cy="89744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01509E7-73C5-4B55-8D29-2D253E4FB3DF}"/>
              </a:ext>
            </a:extLst>
          </p:cNvPr>
          <p:cNvSpPr txBox="1"/>
          <p:nvPr/>
        </p:nvSpPr>
        <p:spPr>
          <a:xfrm>
            <a:off x="753234" y="5208"/>
            <a:ext cx="788999" cy="2308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solidFill>
                  <a:schemeClr val="bg1"/>
                </a:solidFill>
              </a:rPr>
              <a:t>ranking.jsp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DFF8D05-2298-4421-A296-75019CB4C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587" y="475300"/>
            <a:ext cx="4519626" cy="3956016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xmlns="" id="{3C9EF1A4-2A25-4E1F-A7A2-9DB206D7794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07273" y="4710977"/>
            <a:ext cx="990113" cy="430107"/>
          </a:xfrm>
          <a:prstGeom prst="bentConnector3">
            <a:avLst>
              <a:gd name="adj1" fmla="val -88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61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8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9236" y="-47233"/>
            <a:ext cx="12192000" cy="69807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자유형 40"/>
          <p:cNvSpPr/>
          <p:nvPr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평행 사변형 42"/>
          <p:cNvSpPr/>
          <p:nvPr/>
        </p:nvSpPr>
        <p:spPr>
          <a:xfrm flipH="1">
            <a:off x="3095624" y="183822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Search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검색 페이지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01509E7-73C5-4B55-8D29-2D253E4FB3DF}"/>
              </a:ext>
            </a:extLst>
          </p:cNvPr>
          <p:cNvSpPr txBox="1"/>
          <p:nvPr/>
        </p:nvSpPr>
        <p:spPr>
          <a:xfrm>
            <a:off x="3036217" y="1693905"/>
            <a:ext cx="788999" cy="2308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solidFill>
                  <a:schemeClr val="bg1"/>
                </a:solidFill>
              </a:rPr>
              <a:t>ranking.jsp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DFF8D05-2298-4421-A296-75019CB4C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14" y="1937692"/>
            <a:ext cx="4519626" cy="3956016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B61ADE3-66B3-496E-B230-DC779B47600D}"/>
              </a:ext>
            </a:extLst>
          </p:cNvPr>
          <p:cNvSpPr/>
          <p:nvPr/>
        </p:nvSpPr>
        <p:spPr>
          <a:xfrm>
            <a:off x="4759936" y="3358716"/>
            <a:ext cx="556641" cy="2241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xmlns="" id="{CA62D6A5-F7FC-4239-99F7-8B1571C70DB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2165028" y="4479582"/>
            <a:ext cx="2594908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91C21852-D5B5-4A73-A972-789F87B4E9AD}"/>
              </a:ext>
            </a:extLst>
          </p:cNvPr>
          <p:cNvGrpSpPr/>
          <p:nvPr/>
        </p:nvGrpSpPr>
        <p:grpSpPr>
          <a:xfrm>
            <a:off x="613475" y="4138011"/>
            <a:ext cx="2260600" cy="2173825"/>
            <a:chOff x="9575800" y="4343284"/>
            <a:chExt cx="2260600" cy="217382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BA25F2A3-08A3-47BD-A106-9EAEF7167671}"/>
                </a:ext>
              </a:extLst>
            </p:cNvPr>
            <p:cNvSpPr/>
            <p:nvPr/>
          </p:nvSpPr>
          <p:spPr>
            <a:xfrm>
              <a:off x="9575800" y="4346802"/>
              <a:ext cx="2260600" cy="217030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</a:rPr>
                <a:t>상세정보 페이지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82BB7EE2-1301-4219-9E9C-C9CDEA081FA5}"/>
                </a:ext>
              </a:extLst>
            </p:cNvPr>
            <p:cNvSpPr txBox="1"/>
            <p:nvPr/>
          </p:nvSpPr>
          <p:spPr>
            <a:xfrm>
              <a:off x="9736139" y="4343284"/>
              <a:ext cx="848309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contents.jsp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CA84E433-3542-404A-8D7E-5A5B09286DF5}"/>
              </a:ext>
            </a:extLst>
          </p:cNvPr>
          <p:cNvSpPr/>
          <p:nvPr/>
        </p:nvSpPr>
        <p:spPr>
          <a:xfrm>
            <a:off x="5677580" y="3371417"/>
            <a:ext cx="556641" cy="230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xmlns="" id="{6410CCD6-BA49-4602-821F-0B59B131E9F8}"/>
              </a:ext>
            </a:extLst>
          </p:cNvPr>
          <p:cNvCxnSpPr>
            <a:cxnSpLocks/>
          </p:cNvCxnSpPr>
          <p:nvPr/>
        </p:nvCxnSpPr>
        <p:spPr>
          <a:xfrm flipV="1">
            <a:off x="6234221" y="1937692"/>
            <a:ext cx="1538179" cy="149130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DBB1799-CF2A-44D9-A41A-AFBBD3136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112740"/>
            <a:ext cx="4043747" cy="3751486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55455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9" grpId="0" animBg="1"/>
      <p:bldP spid="3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0" name="직사각형 9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검색 결과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FF9F1E74-546E-4A6C-A499-48D8E7069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2917"/>
            <a:ext cx="10531304" cy="513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52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05979" y="142362"/>
            <a:ext cx="3445819" cy="1006684"/>
            <a:chOff x="505979" y="142362"/>
            <a:chExt cx="3445819" cy="1006684"/>
          </a:xfrm>
        </p:grpSpPr>
        <p:sp>
          <p:nvSpPr>
            <p:cNvPr id="12" name="직사각형 11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05979" y="733548"/>
              <a:ext cx="344581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검색 결과 페이지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-</a:t>
              </a:r>
              <a:r>
                <a:rPr lang="en-US" altLang="ko-KR" sz="1400" b="1" i="1" dirty="0" err="1" smtClean="0">
                  <a:solidFill>
                    <a:srgbClr val="44546A">
                      <a:lumMod val="75000"/>
                    </a:srgbClr>
                  </a:solidFill>
                </a:rPr>
                <a:t>Content.jsp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96150" y="1825625"/>
            <a:ext cx="4057650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왼쪽의 검색결과 정보의 내용이 들어가는 창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이미지와 제목</a:t>
            </a:r>
            <a:r>
              <a:rPr lang="en-US" altLang="ko-KR" sz="2000" dirty="0"/>
              <a:t>, </a:t>
            </a:r>
            <a:r>
              <a:rPr lang="ko-KR" altLang="en-US" sz="2000" dirty="0"/>
              <a:t>관련 정보 글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그리고 그것들을 크게 볼 수 있는 팝업 창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더보기</a:t>
            </a:r>
            <a:r>
              <a:rPr lang="en-US" altLang="ko-KR" sz="2000" dirty="0"/>
              <a:t>)</a:t>
            </a:r>
            <a:r>
              <a:rPr lang="ko-KR" altLang="en-US" sz="2000" dirty="0"/>
              <a:t> 버튼 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게시물을 추천하고 현재 게시물의 링크를 </a:t>
            </a:r>
            <a:r>
              <a:rPr lang="ko-KR" altLang="en-US" sz="2000" dirty="0" err="1"/>
              <a:t>복사할수있는</a:t>
            </a:r>
            <a:r>
              <a:rPr lang="ko-KR" altLang="en-US" sz="2000" dirty="0"/>
              <a:t> 추천 공유 버튼</a:t>
            </a: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11FF4552-66FC-4C16-A059-574BCE63C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94" y="1690688"/>
            <a:ext cx="4327090" cy="38758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B39F876-EE78-4215-86F6-8BDF77C36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246" y="1690688"/>
            <a:ext cx="2810451" cy="357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6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2" name="직사각형 11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검색 결과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67800" y="1478047"/>
            <a:ext cx="2914650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센터 </a:t>
            </a:r>
            <a:r>
              <a:rPr lang="en-US" altLang="ko-KR" sz="2000" dirty="0"/>
              <a:t>– </a:t>
            </a:r>
            <a:r>
              <a:rPr lang="ko-KR" altLang="en-US" sz="2000" dirty="0"/>
              <a:t>현재 게시물의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댓글을 확인할 수 있는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박스</a:t>
            </a:r>
            <a:r>
              <a:rPr lang="en-US" altLang="ko-KR" sz="2000" dirty="0"/>
              <a:t>, </a:t>
            </a:r>
            <a:r>
              <a:rPr lang="ko-KR" altLang="en-US" sz="2000" dirty="0"/>
              <a:t>댓글작성 창도 댓글 밑에 붙어있다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서브</a:t>
            </a:r>
            <a:r>
              <a:rPr lang="en-US" altLang="ko-KR" sz="2000" dirty="0"/>
              <a:t> – </a:t>
            </a:r>
            <a:r>
              <a:rPr lang="ko-KR" altLang="en-US" sz="2000" dirty="0"/>
              <a:t>선택한 </a:t>
            </a:r>
            <a:r>
              <a:rPr lang="ko-KR" altLang="en-US" sz="2000" dirty="0" err="1"/>
              <a:t>소카테고리의</a:t>
            </a:r>
            <a:r>
              <a:rPr lang="ko-KR" altLang="en-US" sz="2000" dirty="0"/>
              <a:t> 랭킹정보가 들어가는 랭킹 창이다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추천순으로 내림차순 되어있다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559A5B0-C089-4C5A-A86A-C3435015A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47"/>
            <a:ext cx="4858232" cy="48465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6313286-9FCC-4866-BE09-0446CD9CB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181" y="1690688"/>
            <a:ext cx="4514319" cy="36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4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0909" y="142362"/>
            <a:ext cx="11748655" cy="1006684"/>
            <a:chOff x="230909" y="142362"/>
            <a:chExt cx="11748655" cy="1006684"/>
          </a:xfrm>
        </p:grpSpPr>
        <p:sp>
          <p:nvSpPr>
            <p:cNvPr id="33" name="자유형 32"/>
            <p:cNvSpPr/>
            <p:nvPr/>
          </p:nvSpPr>
          <p:spPr>
            <a:xfrm>
              <a:off x="230909" y="183823"/>
              <a:ext cx="11748655" cy="919786"/>
            </a:xfrm>
            <a:custGeom>
              <a:avLst/>
              <a:gdLst>
                <a:gd name="connsiteX0" fmla="*/ 265378 w 11748655"/>
                <a:gd name="connsiteY0" fmla="*/ 0 h 919786"/>
                <a:gd name="connsiteX1" fmla="*/ 341488 w 11748655"/>
                <a:gd name="connsiteY1" fmla="*/ 0 h 919786"/>
                <a:gd name="connsiteX2" fmla="*/ 456938 w 11748655"/>
                <a:gd name="connsiteY2" fmla="*/ 0 h 919786"/>
                <a:gd name="connsiteX3" fmla="*/ 2535124 w 11748655"/>
                <a:gd name="connsiteY3" fmla="*/ 0 h 919786"/>
                <a:gd name="connsiteX4" fmla="*/ 2535124 w 11748655"/>
                <a:gd name="connsiteY4" fmla="*/ 1 h 919786"/>
                <a:gd name="connsiteX5" fmla="*/ 2652650 w 11748655"/>
                <a:gd name="connsiteY5" fmla="*/ 1 h 919786"/>
                <a:gd name="connsiteX6" fmla="*/ 2844210 w 11748655"/>
                <a:gd name="connsiteY6" fmla="*/ 191561 h 919786"/>
                <a:gd name="connsiteX7" fmla="*/ 2914048 w 11748655"/>
                <a:gd name="connsiteY7" fmla="*/ 379593 h 919786"/>
                <a:gd name="connsiteX8" fmla="*/ 11748655 w 11748655"/>
                <a:gd name="connsiteY8" fmla="*/ 379593 h 919786"/>
                <a:gd name="connsiteX9" fmla="*/ 11748655 w 11748655"/>
                <a:gd name="connsiteY9" fmla="*/ 662901 h 919786"/>
                <a:gd name="connsiteX10" fmla="*/ 11748655 w 11748655"/>
                <a:gd name="connsiteY10" fmla="*/ 767520 h 919786"/>
                <a:gd name="connsiteX11" fmla="*/ 11748655 w 11748655"/>
                <a:gd name="connsiteY11" fmla="*/ 919786 h 919786"/>
                <a:gd name="connsiteX12" fmla="*/ 0 w 11748655"/>
                <a:gd name="connsiteY12" fmla="*/ 919786 h 919786"/>
                <a:gd name="connsiteX13" fmla="*/ 0 w 11748655"/>
                <a:gd name="connsiteY13" fmla="*/ 767520 h 919786"/>
                <a:gd name="connsiteX14" fmla="*/ 0 w 11748655"/>
                <a:gd name="connsiteY14" fmla="*/ 662901 h 919786"/>
                <a:gd name="connsiteX15" fmla="*/ 0 w 11748655"/>
                <a:gd name="connsiteY15" fmla="*/ 390308 h 919786"/>
                <a:gd name="connsiteX16" fmla="*/ 0 w 11748655"/>
                <a:gd name="connsiteY16" fmla="*/ 379593 h 919786"/>
                <a:gd name="connsiteX17" fmla="*/ 3980 w 11748655"/>
                <a:gd name="connsiteY17" fmla="*/ 379593 h 919786"/>
                <a:gd name="connsiteX18" fmla="*/ 73818 w 11748655"/>
                <a:gd name="connsiteY18" fmla="*/ 191560 h 919786"/>
                <a:gd name="connsiteX19" fmla="*/ 265378 w 11748655"/>
                <a:gd name="connsiteY19" fmla="*/ 0 h 91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748655" h="919786">
                  <a:moveTo>
                    <a:pt x="265378" y="0"/>
                  </a:moveTo>
                  <a:lnTo>
                    <a:pt x="341488" y="0"/>
                  </a:lnTo>
                  <a:lnTo>
                    <a:pt x="456938" y="0"/>
                  </a:lnTo>
                  <a:lnTo>
                    <a:pt x="2535124" y="0"/>
                  </a:lnTo>
                  <a:lnTo>
                    <a:pt x="2535124" y="1"/>
                  </a:lnTo>
                  <a:lnTo>
                    <a:pt x="2652650" y="1"/>
                  </a:lnTo>
                  <a:cubicBezTo>
                    <a:pt x="2758446" y="1"/>
                    <a:pt x="2796585" y="81002"/>
                    <a:pt x="2844210" y="191561"/>
                  </a:cubicBezTo>
                  <a:lnTo>
                    <a:pt x="2914048" y="379593"/>
                  </a:lnTo>
                  <a:lnTo>
                    <a:pt x="11748655" y="379593"/>
                  </a:lnTo>
                  <a:lnTo>
                    <a:pt x="11748655" y="662901"/>
                  </a:lnTo>
                  <a:lnTo>
                    <a:pt x="11748655" y="767520"/>
                  </a:lnTo>
                  <a:lnTo>
                    <a:pt x="11748655" y="919786"/>
                  </a:lnTo>
                  <a:lnTo>
                    <a:pt x="0" y="919786"/>
                  </a:lnTo>
                  <a:lnTo>
                    <a:pt x="0" y="767520"/>
                  </a:lnTo>
                  <a:lnTo>
                    <a:pt x="0" y="662901"/>
                  </a:lnTo>
                  <a:lnTo>
                    <a:pt x="0" y="390308"/>
                  </a:lnTo>
                  <a:lnTo>
                    <a:pt x="0" y="379593"/>
                  </a:lnTo>
                  <a:lnTo>
                    <a:pt x="3980" y="379593"/>
                  </a:lnTo>
                  <a:lnTo>
                    <a:pt x="73818" y="191560"/>
                  </a:lnTo>
                  <a:cubicBezTo>
                    <a:pt x="121443" y="81001"/>
                    <a:pt x="159582" y="0"/>
                    <a:pt x="265378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배</a:t>
              </a: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경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/ 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목적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05979" y="1611553"/>
            <a:ext cx="789059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하나의 항목이라 하여도 주제에 따라 랭킹은 달라진다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참고할 수 있는 사이트는 다양하지만 주관적인 관점에서의 랭킹으로 사이트 마다 차이가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검색한 시간에 비해 자신이 원하는 랭킹에 대한 결과를 얻기는 힘든 경우가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각 주제에 대한 사람들의 공통적인 의견을 모아 랭킹을 정하는 사이트를 개발해 보고자 하였다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</p:txBody>
      </p:sp>
      <p:sp>
        <p:nvSpPr>
          <p:cNvPr id="50" name="직사각형 49"/>
          <p:cNvSpPr/>
          <p:nvPr/>
        </p:nvSpPr>
        <p:spPr>
          <a:xfrm>
            <a:off x="505978" y="4133442"/>
            <a:ext cx="92105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 smtClean="0"/>
              <a:t>1. </a:t>
            </a:r>
            <a:r>
              <a:rPr lang="ko-KR" altLang="ko-KR" sz="1400" dirty="0" smtClean="0"/>
              <a:t>사람들이</a:t>
            </a:r>
            <a:r>
              <a:rPr lang="en-US" altLang="ko-KR" sz="1400" dirty="0"/>
              <a:t> </a:t>
            </a:r>
            <a:r>
              <a:rPr lang="ko-KR" altLang="ko-KR" sz="1400" dirty="0"/>
              <a:t>원하는</a:t>
            </a:r>
            <a:r>
              <a:rPr lang="en-US" altLang="ko-KR" sz="1400" dirty="0"/>
              <a:t> </a:t>
            </a:r>
            <a:r>
              <a:rPr lang="ko-KR" altLang="ko-KR" sz="1400" dirty="0"/>
              <a:t>정보를</a:t>
            </a:r>
            <a:r>
              <a:rPr lang="en-US" altLang="ko-KR" sz="1400" dirty="0"/>
              <a:t> </a:t>
            </a:r>
            <a:r>
              <a:rPr lang="ko-KR" altLang="ko-KR" sz="1400" dirty="0"/>
              <a:t>검색해서</a:t>
            </a:r>
            <a:r>
              <a:rPr lang="en-US" altLang="ko-KR" sz="1400" dirty="0"/>
              <a:t> </a:t>
            </a:r>
            <a:r>
              <a:rPr lang="ko-KR" altLang="ko-KR" sz="1400" dirty="0"/>
              <a:t>찾을</a:t>
            </a:r>
            <a:r>
              <a:rPr lang="en-US" altLang="ko-KR" sz="1400" dirty="0"/>
              <a:t> </a:t>
            </a:r>
            <a:r>
              <a:rPr lang="ko-KR" altLang="ko-KR" sz="1400" dirty="0"/>
              <a:t>수</a:t>
            </a:r>
            <a:r>
              <a:rPr lang="en-US" altLang="ko-KR" sz="1400" dirty="0"/>
              <a:t> </a:t>
            </a:r>
            <a:r>
              <a:rPr lang="ko-KR" altLang="ko-KR" sz="1400" dirty="0"/>
              <a:t>있고 해당</a:t>
            </a:r>
            <a:r>
              <a:rPr lang="en-US" altLang="ko-KR" sz="1400" dirty="0"/>
              <a:t> </a:t>
            </a:r>
            <a:r>
              <a:rPr lang="ko-KR" altLang="ko-KR" sz="1400" dirty="0"/>
              <a:t>정보에</a:t>
            </a:r>
            <a:r>
              <a:rPr lang="en-US" altLang="ko-KR" sz="1400" dirty="0"/>
              <a:t> </a:t>
            </a:r>
            <a:r>
              <a:rPr lang="ko-KR" altLang="ko-KR" sz="1400" dirty="0"/>
              <a:t>대한</a:t>
            </a:r>
            <a:r>
              <a:rPr lang="en-US" altLang="ko-KR" sz="1400" dirty="0"/>
              <a:t> </a:t>
            </a:r>
            <a:r>
              <a:rPr lang="ko-KR" altLang="ko-KR" sz="1400" dirty="0"/>
              <a:t>주관적인</a:t>
            </a:r>
            <a:r>
              <a:rPr lang="en-US" altLang="ko-KR" sz="1400" dirty="0"/>
              <a:t> </a:t>
            </a:r>
            <a:r>
              <a:rPr lang="ko-KR" altLang="ko-KR" sz="1400" dirty="0"/>
              <a:t>의견을</a:t>
            </a:r>
            <a:r>
              <a:rPr lang="en-US" altLang="ko-KR" sz="1400" dirty="0"/>
              <a:t> </a:t>
            </a:r>
            <a:r>
              <a:rPr lang="ko-KR" altLang="ko-KR" sz="1400" dirty="0"/>
              <a:t>공유할</a:t>
            </a:r>
            <a:r>
              <a:rPr lang="en-US" altLang="ko-KR" sz="1400" dirty="0"/>
              <a:t> </a:t>
            </a:r>
            <a:r>
              <a:rPr lang="ko-KR" altLang="ko-KR" sz="1400" dirty="0"/>
              <a:t>수</a:t>
            </a:r>
            <a:r>
              <a:rPr lang="en-US" altLang="ko-KR" sz="1400" dirty="0"/>
              <a:t> </a:t>
            </a:r>
            <a:r>
              <a:rPr lang="ko-KR" altLang="ko-KR" sz="1400" dirty="0"/>
              <a:t>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r>
              <a:rPr lang="en-US" altLang="ko-KR" sz="1400" dirty="0"/>
              <a:t>(</a:t>
            </a:r>
            <a:r>
              <a:rPr lang="ko-KR" altLang="ko-KR" sz="1400" dirty="0"/>
              <a:t>정보 검색</a:t>
            </a:r>
            <a:r>
              <a:rPr lang="en-US" altLang="ko-KR" sz="1400" dirty="0"/>
              <a:t> &amp; </a:t>
            </a:r>
            <a:r>
              <a:rPr lang="ko-KR" altLang="ko-KR" sz="1400" dirty="0" err="1"/>
              <a:t>댓글</a:t>
            </a:r>
            <a:r>
              <a:rPr lang="ko-KR" altLang="ko-KR" sz="1400" dirty="0"/>
              <a:t> 시스템</a:t>
            </a:r>
            <a:r>
              <a:rPr lang="en-US" altLang="ko-KR" sz="1400" dirty="0"/>
              <a:t>)</a:t>
            </a:r>
            <a:endParaRPr lang="ko-KR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2</a:t>
            </a:r>
            <a:r>
              <a:rPr lang="en-US" altLang="ko-KR" sz="1400" dirty="0"/>
              <a:t>. </a:t>
            </a:r>
            <a:r>
              <a:rPr lang="ko-KR" altLang="ko-KR" sz="1400" dirty="0"/>
              <a:t>정보를</a:t>
            </a:r>
            <a:r>
              <a:rPr lang="en-US" altLang="ko-KR" sz="1400" dirty="0"/>
              <a:t> </a:t>
            </a:r>
            <a:r>
              <a:rPr lang="ko-KR" altLang="ko-KR" sz="1400" dirty="0"/>
              <a:t>카테고리 별 필요한</a:t>
            </a:r>
            <a:r>
              <a:rPr lang="en-US" altLang="ko-KR" sz="1400" dirty="0"/>
              <a:t> </a:t>
            </a:r>
            <a:r>
              <a:rPr lang="ko-KR" altLang="ko-KR" sz="1400" dirty="0"/>
              <a:t>항목으로</a:t>
            </a:r>
            <a:r>
              <a:rPr lang="en-US" altLang="ko-KR" sz="1400" dirty="0"/>
              <a:t> </a:t>
            </a:r>
            <a:r>
              <a:rPr lang="ko-KR" altLang="ko-KR" sz="1400" dirty="0"/>
              <a:t>특정 지어 다양한</a:t>
            </a:r>
            <a:r>
              <a:rPr lang="en-US" altLang="ko-KR" sz="1400" dirty="0"/>
              <a:t> </a:t>
            </a:r>
            <a:r>
              <a:rPr lang="ko-KR" altLang="ko-KR" sz="1400" dirty="0"/>
              <a:t>선택을</a:t>
            </a:r>
            <a:r>
              <a:rPr lang="en-US" altLang="ko-KR" sz="1400" dirty="0"/>
              <a:t> </a:t>
            </a:r>
            <a:r>
              <a:rPr lang="ko-KR" altLang="ko-KR" sz="1400" dirty="0"/>
              <a:t>할</a:t>
            </a:r>
            <a:r>
              <a:rPr lang="en-US" altLang="ko-KR" sz="1400" dirty="0"/>
              <a:t> </a:t>
            </a:r>
            <a:r>
              <a:rPr lang="ko-KR" altLang="ko-KR" sz="1400" dirty="0"/>
              <a:t>수</a:t>
            </a:r>
            <a:r>
              <a:rPr lang="en-US" altLang="ko-KR" sz="1400" dirty="0"/>
              <a:t> </a:t>
            </a:r>
            <a:r>
              <a:rPr lang="ko-KR" altLang="ko-KR" sz="1400" dirty="0"/>
              <a:t>있도록</a:t>
            </a:r>
            <a:r>
              <a:rPr lang="en-US" altLang="ko-KR" sz="1400" dirty="0"/>
              <a:t> </a:t>
            </a:r>
            <a:r>
              <a:rPr lang="ko-KR" altLang="ko-KR" sz="1400" dirty="0"/>
              <a:t>도와준다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     ex) </a:t>
            </a:r>
            <a:r>
              <a:rPr lang="ko-KR" altLang="ko-KR" sz="1400" dirty="0"/>
              <a:t>치킨 – 매운 치킨 랭킹</a:t>
            </a:r>
          </a:p>
          <a:p>
            <a:r>
              <a:rPr lang="en-US" altLang="ko-KR" sz="1400" dirty="0"/>
              <a:t>	        (</a:t>
            </a:r>
            <a:r>
              <a:rPr lang="ko-KR" altLang="ko-KR" sz="1400" dirty="0"/>
              <a:t>사람들이 가장 많이 찾는</a:t>
            </a:r>
            <a:r>
              <a:rPr lang="en-US" altLang="ko-KR" sz="1400" dirty="0"/>
              <a:t>) </a:t>
            </a:r>
            <a:r>
              <a:rPr lang="ko-KR" altLang="ko-KR" sz="1400" dirty="0"/>
              <a:t>브랜드 랭킹</a:t>
            </a:r>
          </a:p>
          <a:p>
            <a:r>
              <a:rPr lang="en-US" altLang="ko-KR" sz="1400" dirty="0"/>
              <a:t>	        </a:t>
            </a:r>
            <a:r>
              <a:rPr lang="ko-KR" altLang="ko-KR" sz="1400" dirty="0"/>
              <a:t>지역별 가장 인기 있는 치킨</a:t>
            </a:r>
          </a:p>
          <a:p>
            <a:r>
              <a:rPr lang="en-US" altLang="ko-KR" sz="1400" dirty="0"/>
              <a:t>3. </a:t>
            </a:r>
            <a:r>
              <a:rPr lang="ko-KR" altLang="ko-KR" sz="1400" dirty="0"/>
              <a:t>원하는 정보를 검색하여 노출되는 랭킹으로 사용자가 후회 없는 선택을 할 수 있도록 도와준다</a:t>
            </a:r>
            <a:r>
              <a:rPr lang="en-US" altLang="ko-KR" sz="1400" dirty="0" smtClean="0"/>
              <a:t>.</a:t>
            </a: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9181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6" name="직사각형 15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검색 결과 페이지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– </a:t>
              </a:r>
              <a:r>
                <a:rPr lang="en-US" altLang="ko-KR" sz="1400" b="1" i="1" dirty="0" err="1" smtClean="0">
                  <a:solidFill>
                    <a:srgbClr val="44546A">
                      <a:lumMod val="75000"/>
                    </a:srgbClr>
                  </a:solidFill>
                </a:rPr>
                <a:t>css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, </a:t>
              </a:r>
              <a:r>
                <a:rPr lang="en-US" altLang="ko-KR" sz="1400" b="1" i="1" dirty="0" err="1" smtClean="0">
                  <a:solidFill>
                    <a:srgbClr val="44546A">
                      <a:lumMod val="75000"/>
                    </a:srgbClr>
                  </a:solidFill>
                </a:rPr>
                <a:t>js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24124" y="1764294"/>
            <a:ext cx="3146360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검색결과 페이지를 꾸며주는 </a:t>
            </a:r>
            <a:r>
              <a:rPr lang="en-US" altLang="ko-KR" sz="2000" dirty="0" err="1"/>
              <a:t>css</a:t>
            </a:r>
            <a:r>
              <a:rPr lang="ko-KR" altLang="en-US" sz="2000" dirty="0"/>
              <a:t>파일입니다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검색결과 페이지에서 사용되는 함수를 가진 자바스크립트 문서입니다</a:t>
            </a:r>
            <a:r>
              <a:rPr lang="en-US" altLang="ko-KR" sz="2000" dirty="0"/>
              <a:t>.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(</a:t>
            </a:r>
            <a:r>
              <a:rPr lang="ko-KR" altLang="en-US" sz="1600" dirty="0" err="1"/>
              <a:t>팝업창</a:t>
            </a:r>
            <a:r>
              <a:rPr lang="ko-KR" altLang="en-US" sz="1600" dirty="0"/>
              <a:t> </a:t>
            </a:r>
            <a:r>
              <a:rPr lang="en-US" altLang="ko-KR" sz="1600" dirty="0"/>
              <a:t>ON/OFF, </a:t>
            </a:r>
          </a:p>
          <a:p>
            <a:pPr marL="0" indent="0">
              <a:buNone/>
            </a:pPr>
            <a:r>
              <a:rPr lang="ko-KR" altLang="en-US" sz="1600" dirty="0"/>
              <a:t>현재 페이지 링크 클립보드복사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댓글 </a:t>
            </a:r>
            <a:r>
              <a:rPr lang="ko-KR" altLang="en-US" sz="1600" dirty="0" err="1"/>
              <a:t>입력창</a:t>
            </a:r>
            <a:r>
              <a:rPr lang="ko-KR" altLang="en-US" sz="1600" dirty="0"/>
              <a:t> 공백 시 예외처리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2E054CE0-1F70-4B0E-B041-ABE60E1D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3148"/>
            <a:ext cx="2597728" cy="4758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C42A8BD-F47C-42AD-B42B-ACF2ED0F23F9}"/>
              </a:ext>
            </a:extLst>
          </p:cNvPr>
          <p:cNvSpPr txBox="1"/>
          <p:nvPr/>
        </p:nvSpPr>
        <p:spPr>
          <a:xfrm>
            <a:off x="997527" y="6280727"/>
            <a:ext cx="151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Contents.css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30E9F03-933B-48C3-95B1-051B0A72820F}"/>
              </a:ext>
            </a:extLst>
          </p:cNvPr>
          <p:cNvSpPr txBox="1"/>
          <p:nvPr/>
        </p:nvSpPr>
        <p:spPr>
          <a:xfrm>
            <a:off x="4281054" y="6271202"/>
            <a:ext cx="151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Contents.css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722C6783-F372-4EB5-AD31-3523FA177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639" y="1393147"/>
            <a:ext cx="3027006" cy="4779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981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3" name="직사각형 12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검색 결과 페이지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- </a:t>
              </a:r>
              <a:r>
                <a:rPr lang="en-US" altLang="ko-KR" sz="1400" b="1" i="1" dirty="0" err="1" smtClean="0">
                  <a:solidFill>
                    <a:srgbClr val="44546A">
                      <a:lumMod val="75000"/>
                    </a:srgbClr>
                  </a:solidFill>
                </a:rPr>
                <a:t>dto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65947" y="2506662"/>
            <a:ext cx="30531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Getter, setter </a:t>
            </a:r>
          </a:p>
          <a:p>
            <a:pPr marL="0" indent="0">
              <a:buNone/>
            </a:pPr>
            <a:r>
              <a:rPr lang="ko-KR" altLang="en-US" sz="2000" dirty="0"/>
              <a:t>데이터 교환을 위한 객체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73ACD00-D16A-45D5-BF2A-847B374C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3" y="1394557"/>
            <a:ext cx="3410133" cy="50983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D49EEDC-265B-474C-9E3D-7280F536E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333" y="1394557"/>
            <a:ext cx="2914650" cy="517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0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05979" y="142362"/>
            <a:ext cx="2324100" cy="1006684"/>
            <a:chOff x="505979" y="142362"/>
            <a:chExt cx="2324100" cy="1006684"/>
          </a:xfrm>
        </p:grpSpPr>
        <p:sp>
          <p:nvSpPr>
            <p:cNvPr id="15" name="직사각형 1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검색 결과 페이지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- </a:t>
              </a:r>
              <a:r>
                <a:rPr lang="en-US" altLang="ko-KR" sz="1400" b="1" i="1" dirty="0" err="1" smtClean="0">
                  <a:solidFill>
                    <a:srgbClr val="44546A">
                      <a:lumMod val="75000"/>
                    </a:srgbClr>
                  </a:solidFill>
                </a:rPr>
                <a:t>dao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54955" y="2141537"/>
            <a:ext cx="36727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DB</a:t>
            </a:r>
            <a:r>
              <a:rPr lang="ko-KR" altLang="en-US" sz="2000" dirty="0"/>
              <a:t>를 사용해서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필요한 데이터를 조회하거나 조작한다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DB</a:t>
            </a:r>
            <a:r>
              <a:rPr lang="ko-KR" altLang="en-US" sz="2000" dirty="0"/>
              <a:t>에 있는 댓글 정보</a:t>
            </a:r>
            <a:r>
              <a:rPr lang="en-US" altLang="ko-KR" sz="2000" dirty="0"/>
              <a:t>, </a:t>
            </a:r>
            <a:r>
              <a:rPr lang="ko-KR" altLang="en-US" sz="2000" dirty="0"/>
              <a:t>검색결과정보 등을 조회하거나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DB</a:t>
            </a:r>
            <a:r>
              <a:rPr lang="ko-KR" altLang="en-US" sz="2000" dirty="0"/>
              <a:t>에 댓글 추가</a:t>
            </a:r>
            <a:r>
              <a:rPr lang="en-US" altLang="ko-KR" sz="2000" dirty="0"/>
              <a:t>, </a:t>
            </a:r>
            <a:r>
              <a:rPr lang="ko-KR" altLang="en-US" sz="2000" dirty="0"/>
              <a:t>게시물 추천 증가 등 데이터 조작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53F7E84-232E-40B8-B7DF-DCEAD4B87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67" y="1492898"/>
            <a:ext cx="3309666" cy="46373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FC04171-F600-4250-B39A-F2711853F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66" y="1492898"/>
            <a:ext cx="3265436" cy="2892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643CD1C-388B-444C-A52B-7AF02A4891C1}"/>
              </a:ext>
            </a:extLst>
          </p:cNvPr>
          <p:cNvSpPr txBox="1"/>
          <p:nvPr/>
        </p:nvSpPr>
        <p:spPr>
          <a:xfrm>
            <a:off x="4313381" y="4618182"/>
            <a:ext cx="1662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DB</a:t>
            </a:r>
            <a:r>
              <a:rPr lang="ko-KR" altLang="en-US" sz="1000" dirty="0"/>
              <a:t>정보에 추천</a:t>
            </a:r>
            <a:r>
              <a:rPr lang="en-US" altLang="ko-KR" sz="1000" dirty="0"/>
              <a:t>+1 </a:t>
            </a:r>
            <a:r>
              <a:rPr lang="ko-KR" altLang="en-US" sz="1000" dirty="0"/>
              <a:t>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D3DBB6C-BD5C-4B89-AF03-BB516B8EEDA4}"/>
              </a:ext>
            </a:extLst>
          </p:cNvPr>
          <p:cNvSpPr txBox="1"/>
          <p:nvPr/>
        </p:nvSpPr>
        <p:spPr>
          <a:xfrm>
            <a:off x="685455" y="6246654"/>
            <a:ext cx="2039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댓글 불러오기</a:t>
            </a:r>
            <a:r>
              <a:rPr lang="en-US" altLang="ko-KR" sz="1000" dirty="0"/>
              <a:t>, </a:t>
            </a:r>
            <a:r>
              <a:rPr lang="ko-KR" altLang="en-US" sz="1000" dirty="0"/>
              <a:t>댓글 삽입하기</a:t>
            </a:r>
          </a:p>
        </p:txBody>
      </p:sp>
    </p:spTree>
    <p:extLst>
      <p:ext uri="{BB962C8B-B14F-4D97-AF65-F5344CB8AC3E}">
        <p14:creationId xmlns:p14="http://schemas.microsoft.com/office/powerpoint/2010/main" val="277775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5" name="직사각형 1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마치</a:t>
              </a:r>
              <a:r>
                <a:rPr lang="ko-KR" altLang="en-US" sz="2400" b="1" i="1" dirty="0">
                  <a:solidFill>
                    <a:srgbClr val="44546A">
                      <a:lumMod val="75000"/>
                    </a:srgbClr>
                  </a:solidFill>
                </a:rPr>
                <a:t>며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결 과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15A51695-0026-4D0C-9E69-EE44E5E38309}"/>
              </a:ext>
            </a:extLst>
          </p:cNvPr>
          <p:cNvSpPr txBox="1">
            <a:spLocks/>
          </p:cNvSpPr>
          <p:nvPr/>
        </p:nvSpPr>
        <p:spPr>
          <a:xfrm>
            <a:off x="1749346" y="2752196"/>
            <a:ext cx="7953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smtClean="0"/>
              <a:t>주소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7343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5" name="직사각형 1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마치</a:t>
              </a:r>
              <a:r>
                <a:rPr lang="ko-KR" altLang="en-US" sz="2400" b="1" i="1" dirty="0">
                  <a:solidFill>
                    <a:srgbClr val="44546A">
                      <a:lumMod val="75000"/>
                    </a:srgbClr>
                  </a:solidFill>
                </a:rPr>
                <a:t>며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유지 보수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15A51695-0026-4D0C-9E69-EE44E5E38309}"/>
              </a:ext>
            </a:extLst>
          </p:cNvPr>
          <p:cNvSpPr txBox="1">
            <a:spLocks/>
          </p:cNvSpPr>
          <p:nvPr/>
        </p:nvSpPr>
        <p:spPr>
          <a:xfrm>
            <a:off x="1080479" y="1668463"/>
            <a:ext cx="7953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⊙ </a:t>
            </a:r>
            <a:r>
              <a:rPr lang="ko-KR" altLang="en-US" sz="2000" dirty="0" smtClean="0"/>
              <a:t> </a:t>
            </a:r>
            <a:r>
              <a:rPr lang="ko-KR" altLang="ko-KR" sz="2000" dirty="0" smtClean="0"/>
              <a:t>웹 </a:t>
            </a:r>
            <a:r>
              <a:rPr lang="ko-KR" altLang="ko-KR" sz="2000" dirty="0"/>
              <a:t>디자인 요소 </a:t>
            </a:r>
            <a:r>
              <a:rPr lang="ko-KR" altLang="ko-KR" sz="2000" dirty="0" smtClean="0"/>
              <a:t>수정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⊙</a:t>
            </a:r>
            <a:r>
              <a:rPr lang="ko-KR" altLang="ko-KR" sz="2000" dirty="0" smtClean="0"/>
              <a:t> 카테고리 </a:t>
            </a:r>
            <a:r>
              <a:rPr lang="ko-KR" altLang="ko-KR" sz="2000" dirty="0"/>
              <a:t>및 키워드 </a:t>
            </a:r>
            <a:r>
              <a:rPr lang="ko-KR" altLang="ko-KR" sz="2000" dirty="0" smtClean="0"/>
              <a:t>추가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/>
              <a:t>⊙ </a:t>
            </a:r>
            <a:r>
              <a:rPr lang="ko-KR" altLang="en-US" sz="2000" dirty="0" smtClean="0"/>
              <a:t> </a:t>
            </a:r>
            <a:r>
              <a:rPr lang="ko-KR" altLang="ko-KR" sz="2000" dirty="0" smtClean="0"/>
              <a:t>서버 </a:t>
            </a:r>
            <a:r>
              <a:rPr lang="ko-KR" altLang="ko-KR" sz="2000" dirty="0" err="1"/>
              <a:t>호스팅</a:t>
            </a:r>
            <a:r>
              <a:rPr lang="ko-KR" altLang="ko-KR" sz="2000" dirty="0"/>
              <a:t> 작업</a:t>
            </a:r>
          </a:p>
        </p:txBody>
      </p:sp>
    </p:spTree>
    <p:extLst>
      <p:ext uri="{BB962C8B-B14F-4D97-AF65-F5344CB8AC3E}">
        <p14:creationId xmlns:p14="http://schemas.microsoft.com/office/powerpoint/2010/main" val="105039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15A51695-0026-4D0C-9E69-EE44E5E38309}"/>
              </a:ext>
            </a:extLst>
          </p:cNvPr>
          <p:cNvSpPr txBox="1">
            <a:spLocks/>
          </p:cNvSpPr>
          <p:nvPr/>
        </p:nvSpPr>
        <p:spPr>
          <a:xfrm>
            <a:off x="364067" y="1744662"/>
            <a:ext cx="11472333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50" b="1" dirty="0" smtClean="0"/>
              <a:t>김동호</a:t>
            </a:r>
            <a:r>
              <a:rPr lang="ko-KR" altLang="en-US" sz="1050" dirty="0" smtClean="0"/>
              <a:t>  </a:t>
            </a:r>
            <a:r>
              <a:rPr lang="en-US" altLang="ko-KR" sz="1050" dirty="0" smtClean="0"/>
              <a:t>:  </a:t>
            </a:r>
            <a:r>
              <a:rPr lang="ko-KR" altLang="en-US" sz="1050" dirty="0" err="1" smtClean="0"/>
              <a:t>웹페이지</a:t>
            </a:r>
            <a:r>
              <a:rPr lang="ko-KR" altLang="en-US" sz="1050" dirty="0" smtClean="0"/>
              <a:t> </a:t>
            </a:r>
            <a:r>
              <a:rPr lang="ko-KR" altLang="en-US" sz="1050" dirty="0"/>
              <a:t>제작 </a:t>
            </a:r>
            <a:r>
              <a:rPr lang="ko-KR" altLang="en-US" sz="1050" dirty="0" err="1"/>
              <a:t>팀작업은</a:t>
            </a:r>
            <a:r>
              <a:rPr lang="ko-KR" altLang="en-US" sz="1050" dirty="0"/>
              <a:t> 처음 해봤습니다</a:t>
            </a:r>
            <a:r>
              <a:rPr lang="en-US" altLang="ko-KR" sz="1050" dirty="0"/>
              <a:t>.</a:t>
            </a:r>
          </a:p>
          <a:p>
            <a:pPr marL="0" indent="0">
              <a:buNone/>
            </a:pPr>
            <a:r>
              <a:rPr lang="ko-KR" altLang="en-US" sz="1050" dirty="0"/>
              <a:t>처음엔 하나도 몰랐지만 모르는 것을 배우고 팀과 함께 소통하며 </a:t>
            </a:r>
            <a:r>
              <a:rPr lang="ko-KR" altLang="en-US" sz="1050" dirty="0" smtClean="0"/>
              <a:t>제작하니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어느새 </a:t>
            </a:r>
            <a:r>
              <a:rPr lang="ko-KR" altLang="en-US" sz="1050" dirty="0"/>
              <a:t>결과물이 </a:t>
            </a:r>
            <a:r>
              <a:rPr lang="ko-KR" altLang="en-US" sz="1050" dirty="0" err="1"/>
              <a:t>어느정도</a:t>
            </a:r>
            <a:r>
              <a:rPr lang="ko-KR" altLang="en-US" sz="1050" dirty="0"/>
              <a:t> 나왔고 </a:t>
            </a:r>
            <a:r>
              <a:rPr lang="ko-KR" altLang="en-US" sz="1050" dirty="0" err="1"/>
              <a:t>웹페이지</a:t>
            </a:r>
            <a:r>
              <a:rPr lang="ko-KR" altLang="en-US" sz="1050" dirty="0"/>
              <a:t> 제작하는 과정과 팀원과의 소통</a:t>
            </a:r>
            <a:r>
              <a:rPr lang="en-US" altLang="ko-KR" sz="1050" dirty="0"/>
              <a:t>, </a:t>
            </a:r>
            <a:r>
              <a:rPr lang="ko-KR" altLang="en-US" sz="1050" dirty="0"/>
              <a:t>협력의 중요성</a:t>
            </a:r>
            <a:r>
              <a:rPr lang="en-US" altLang="ko-KR" sz="1050" dirty="0"/>
              <a:t> </a:t>
            </a:r>
            <a:r>
              <a:rPr lang="ko-KR" altLang="en-US" sz="1050" dirty="0"/>
              <a:t>등을 알게 되었습니다</a:t>
            </a:r>
            <a:r>
              <a:rPr lang="en-US" altLang="ko-KR" sz="1050" dirty="0"/>
              <a:t>.</a:t>
            </a:r>
          </a:p>
          <a:p>
            <a:pPr marL="0" indent="0">
              <a:buNone/>
            </a:pPr>
            <a:r>
              <a:rPr lang="ko-KR" altLang="en-US" sz="1050" dirty="0"/>
              <a:t>제가 더 열심히 했더라면 더 좋은 결과물이 나왔을 텐데 그 점이 아쉽습니다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함께 </a:t>
            </a:r>
            <a:r>
              <a:rPr lang="ko-KR" altLang="en-US" sz="1050" dirty="0"/>
              <a:t>고생한 </a:t>
            </a:r>
            <a:r>
              <a:rPr lang="ko-KR" altLang="en-US" sz="1050" dirty="0" err="1"/>
              <a:t>팀원분들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증말</a:t>
            </a:r>
            <a:r>
              <a:rPr lang="ko-KR" altLang="en-US" sz="1050" dirty="0"/>
              <a:t> 고생하셨습니다 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나중에 </a:t>
            </a:r>
            <a:r>
              <a:rPr lang="ko-KR" altLang="en-US" sz="1050" dirty="0"/>
              <a:t>또 </a:t>
            </a:r>
            <a:r>
              <a:rPr lang="ko-KR" altLang="en-US" sz="1050" dirty="0" err="1"/>
              <a:t>롤한판</a:t>
            </a:r>
            <a:r>
              <a:rPr lang="ko-KR" altLang="en-US" sz="1050" dirty="0"/>
              <a:t> 하시죠</a:t>
            </a:r>
            <a:r>
              <a:rPr lang="en-US" altLang="ko-KR" sz="1050" dirty="0"/>
              <a:t> </a:t>
            </a:r>
            <a:r>
              <a:rPr lang="ko-KR" altLang="en-US" sz="1050" dirty="0" err="1" smtClean="0"/>
              <a:t>ㅋㅋㄹㅃㅃ</a:t>
            </a:r>
            <a:endParaRPr lang="en-US" altLang="ko-KR" sz="1050" dirty="0" smtClean="0"/>
          </a:p>
          <a:p>
            <a:pPr marL="0" indent="0">
              <a:buNone/>
            </a:pPr>
            <a:endParaRPr lang="en-US" altLang="ko-KR" sz="1050" dirty="0"/>
          </a:p>
          <a:p>
            <a:pPr marL="0" indent="0">
              <a:buNone/>
            </a:pPr>
            <a:r>
              <a:rPr lang="ko-KR" altLang="en-US" sz="1050" b="1" dirty="0" smtClean="0"/>
              <a:t>김동연</a:t>
            </a:r>
            <a:r>
              <a:rPr lang="ko-KR" altLang="en-US" sz="1050" dirty="0" smtClean="0"/>
              <a:t>  </a:t>
            </a:r>
            <a:r>
              <a:rPr lang="en-US" altLang="ko-KR" sz="1050" dirty="0" smtClean="0"/>
              <a:t>: </a:t>
            </a:r>
            <a:r>
              <a:rPr lang="ko-KR" altLang="en-US" sz="1050" dirty="0" err="1" smtClean="0"/>
              <a:t>모르는게</a:t>
            </a:r>
            <a:r>
              <a:rPr lang="ko-KR" altLang="en-US" sz="1050" dirty="0" smtClean="0"/>
              <a:t> 많아 </a:t>
            </a:r>
            <a:r>
              <a:rPr lang="ko-KR" altLang="en-US" sz="1050" dirty="0" err="1" smtClean="0"/>
              <a:t>웹페이지</a:t>
            </a:r>
            <a:r>
              <a:rPr lang="ko-KR" altLang="en-US" sz="1050" dirty="0" smtClean="0"/>
              <a:t> 개발에 큰 도움이 되지 못해서 아쉽다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다음에 기회가 된다면 더 좋은 결과물이 나오게 계속해서 공부해가야겠다</a:t>
            </a:r>
            <a:r>
              <a:rPr lang="en-US" altLang="ko-KR" sz="1050" dirty="0" smtClean="0"/>
              <a:t>.</a:t>
            </a:r>
          </a:p>
          <a:p>
            <a:pPr marL="0" indent="0">
              <a:buNone/>
            </a:pPr>
            <a:endParaRPr lang="en-US" altLang="ko-KR" sz="1050" dirty="0"/>
          </a:p>
          <a:p>
            <a:pPr marL="0" indent="0">
              <a:buNone/>
            </a:pPr>
            <a:r>
              <a:rPr lang="ko-KR" altLang="en-US" sz="1050" b="1" dirty="0" smtClean="0"/>
              <a:t>박창주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: </a:t>
            </a:r>
          </a:p>
          <a:p>
            <a:pPr marL="0" indent="0">
              <a:buNone/>
            </a:pPr>
            <a:endParaRPr lang="en-US" altLang="ko-KR" sz="1050" dirty="0"/>
          </a:p>
          <a:p>
            <a:pPr marL="0" indent="0">
              <a:buNone/>
            </a:pPr>
            <a:r>
              <a:rPr lang="ko-KR" altLang="en-US" sz="1050" b="1" dirty="0" smtClean="0"/>
              <a:t>신치수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: </a:t>
            </a:r>
          </a:p>
          <a:p>
            <a:pPr marL="0" indent="0">
              <a:buNone/>
            </a:pPr>
            <a:endParaRPr lang="en-US" altLang="ko-KR" sz="1050" dirty="0" smtClean="0"/>
          </a:p>
          <a:p>
            <a:pPr marL="0" indent="0">
              <a:buNone/>
            </a:pPr>
            <a:r>
              <a:rPr lang="ko-KR" altLang="en-US" sz="1050" b="1" dirty="0" smtClean="0"/>
              <a:t>김정명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: </a:t>
            </a:r>
          </a:p>
          <a:p>
            <a:pPr marL="0" indent="0">
              <a:buNone/>
            </a:pPr>
            <a:endParaRPr lang="en-US" altLang="ko-KR" sz="1050" dirty="0"/>
          </a:p>
          <a:p>
            <a:pPr marL="0" indent="0">
              <a:buNone/>
            </a:pPr>
            <a:r>
              <a:rPr lang="ko-KR" altLang="en-US" sz="1050" b="1" dirty="0" err="1" smtClean="0"/>
              <a:t>강전석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:  </a:t>
            </a:r>
            <a:endParaRPr lang="en-US" altLang="ko-KR" sz="105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50" dirty="0" smtClean="0"/>
              <a:t> 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7286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5" name="직사각형 1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마치</a:t>
              </a:r>
              <a:r>
                <a:rPr lang="ko-KR" altLang="en-US" sz="2400" b="1" i="1" dirty="0">
                  <a:solidFill>
                    <a:srgbClr val="44546A">
                      <a:lumMod val="75000"/>
                    </a:srgbClr>
                  </a:solidFill>
                </a:rPr>
                <a:t>며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Q &amp; A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15A51695-0026-4D0C-9E69-EE44E5E38309}"/>
              </a:ext>
            </a:extLst>
          </p:cNvPr>
          <p:cNvSpPr txBox="1">
            <a:spLocks/>
          </p:cNvSpPr>
          <p:nvPr/>
        </p:nvSpPr>
        <p:spPr>
          <a:xfrm>
            <a:off x="2096486" y="2066396"/>
            <a:ext cx="795345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9900" dirty="0" smtClean="0"/>
              <a:t>Q &amp; A</a:t>
            </a:r>
            <a:endParaRPr lang="ko-KR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27286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0909" y="142362"/>
            <a:ext cx="11748655" cy="965071"/>
            <a:chOff x="230909" y="142362"/>
            <a:chExt cx="11748655" cy="965071"/>
          </a:xfrm>
        </p:grpSpPr>
        <p:sp>
          <p:nvSpPr>
            <p:cNvPr id="33" name="자유형 32"/>
            <p:cNvSpPr/>
            <p:nvPr/>
          </p:nvSpPr>
          <p:spPr>
            <a:xfrm>
              <a:off x="230909" y="183823"/>
              <a:ext cx="11748655" cy="919786"/>
            </a:xfrm>
            <a:custGeom>
              <a:avLst/>
              <a:gdLst>
                <a:gd name="connsiteX0" fmla="*/ 265378 w 11748655"/>
                <a:gd name="connsiteY0" fmla="*/ 0 h 919786"/>
                <a:gd name="connsiteX1" fmla="*/ 341488 w 11748655"/>
                <a:gd name="connsiteY1" fmla="*/ 0 h 919786"/>
                <a:gd name="connsiteX2" fmla="*/ 456938 w 11748655"/>
                <a:gd name="connsiteY2" fmla="*/ 0 h 919786"/>
                <a:gd name="connsiteX3" fmla="*/ 2535124 w 11748655"/>
                <a:gd name="connsiteY3" fmla="*/ 0 h 919786"/>
                <a:gd name="connsiteX4" fmla="*/ 2535124 w 11748655"/>
                <a:gd name="connsiteY4" fmla="*/ 1 h 919786"/>
                <a:gd name="connsiteX5" fmla="*/ 2652650 w 11748655"/>
                <a:gd name="connsiteY5" fmla="*/ 1 h 919786"/>
                <a:gd name="connsiteX6" fmla="*/ 2844210 w 11748655"/>
                <a:gd name="connsiteY6" fmla="*/ 191561 h 919786"/>
                <a:gd name="connsiteX7" fmla="*/ 2914048 w 11748655"/>
                <a:gd name="connsiteY7" fmla="*/ 379593 h 919786"/>
                <a:gd name="connsiteX8" fmla="*/ 11748655 w 11748655"/>
                <a:gd name="connsiteY8" fmla="*/ 379593 h 919786"/>
                <a:gd name="connsiteX9" fmla="*/ 11748655 w 11748655"/>
                <a:gd name="connsiteY9" fmla="*/ 662901 h 919786"/>
                <a:gd name="connsiteX10" fmla="*/ 11748655 w 11748655"/>
                <a:gd name="connsiteY10" fmla="*/ 767520 h 919786"/>
                <a:gd name="connsiteX11" fmla="*/ 11748655 w 11748655"/>
                <a:gd name="connsiteY11" fmla="*/ 919786 h 919786"/>
                <a:gd name="connsiteX12" fmla="*/ 0 w 11748655"/>
                <a:gd name="connsiteY12" fmla="*/ 919786 h 919786"/>
                <a:gd name="connsiteX13" fmla="*/ 0 w 11748655"/>
                <a:gd name="connsiteY13" fmla="*/ 767520 h 919786"/>
                <a:gd name="connsiteX14" fmla="*/ 0 w 11748655"/>
                <a:gd name="connsiteY14" fmla="*/ 662901 h 919786"/>
                <a:gd name="connsiteX15" fmla="*/ 0 w 11748655"/>
                <a:gd name="connsiteY15" fmla="*/ 390308 h 919786"/>
                <a:gd name="connsiteX16" fmla="*/ 0 w 11748655"/>
                <a:gd name="connsiteY16" fmla="*/ 379593 h 919786"/>
                <a:gd name="connsiteX17" fmla="*/ 3980 w 11748655"/>
                <a:gd name="connsiteY17" fmla="*/ 379593 h 919786"/>
                <a:gd name="connsiteX18" fmla="*/ 73818 w 11748655"/>
                <a:gd name="connsiteY18" fmla="*/ 191560 h 919786"/>
                <a:gd name="connsiteX19" fmla="*/ 265378 w 11748655"/>
                <a:gd name="connsiteY19" fmla="*/ 0 h 91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748655" h="919786">
                  <a:moveTo>
                    <a:pt x="265378" y="0"/>
                  </a:moveTo>
                  <a:lnTo>
                    <a:pt x="341488" y="0"/>
                  </a:lnTo>
                  <a:lnTo>
                    <a:pt x="456938" y="0"/>
                  </a:lnTo>
                  <a:lnTo>
                    <a:pt x="2535124" y="0"/>
                  </a:lnTo>
                  <a:lnTo>
                    <a:pt x="2535124" y="1"/>
                  </a:lnTo>
                  <a:lnTo>
                    <a:pt x="2652650" y="1"/>
                  </a:lnTo>
                  <a:cubicBezTo>
                    <a:pt x="2758446" y="1"/>
                    <a:pt x="2796585" y="81002"/>
                    <a:pt x="2844210" y="191561"/>
                  </a:cubicBezTo>
                  <a:lnTo>
                    <a:pt x="2914048" y="379593"/>
                  </a:lnTo>
                  <a:lnTo>
                    <a:pt x="11748655" y="379593"/>
                  </a:lnTo>
                  <a:lnTo>
                    <a:pt x="11748655" y="662901"/>
                  </a:lnTo>
                  <a:lnTo>
                    <a:pt x="11748655" y="767520"/>
                  </a:lnTo>
                  <a:lnTo>
                    <a:pt x="11748655" y="919786"/>
                  </a:lnTo>
                  <a:lnTo>
                    <a:pt x="0" y="919786"/>
                  </a:lnTo>
                  <a:lnTo>
                    <a:pt x="0" y="767520"/>
                  </a:lnTo>
                  <a:lnTo>
                    <a:pt x="0" y="662901"/>
                  </a:lnTo>
                  <a:lnTo>
                    <a:pt x="0" y="390308"/>
                  </a:lnTo>
                  <a:lnTo>
                    <a:pt x="0" y="379593"/>
                  </a:lnTo>
                  <a:lnTo>
                    <a:pt x="3980" y="379593"/>
                  </a:lnTo>
                  <a:lnTo>
                    <a:pt x="73818" y="191560"/>
                  </a:lnTo>
                  <a:cubicBezTo>
                    <a:pt x="121443" y="81001"/>
                    <a:pt x="159582" y="0"/>
                    <a:pt x="265378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개발 환경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05979" y="1985265"/>
            <a:ext cx="789059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dirty="0" smtClean="0"/>
              <a:t>Windows </a:t>
            </a:r>
            <a:r>
              <a:rPr lang="en-US" altLang="ko-KR" dirty="0"/>
              <a:t>10 </a:t>
            </a:r>
            <a:r>
              <a:rPr lang="en-US" altLang="ko-KR" dirty="0" smtClean="0"/>
              <a:t>Home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server - apache-tomcat-v8.0 / </a:t>
            </a:r>
            <a:r>
              <a:rPr lang="en-US" altLang="ko-KR" dirty="0" smtClean="0"/>
              <a:t>localhost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JAVA(</a:t>
            </a:r>
            <a:r>
              <a:rPr lang="en-US" altLang="ko-KR" dirty="0" err="1"/>
              <a:t>jdk</a:t>
            </a:r>
            <a:r>
              <a:rPr lang="en-US" altLang="ko-KR" dirty="0"/>
              <a:t> v1.8.0) – Eclipse ( JSP, JAVA </a:t>
            </a:r>
            <a:r>
              <a:rPr lang="en-US" altLang="ko-KR" dirty="0" smtClean="0"/>
              <a:t>)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oracle19c – </a:t>
            </a:r>
            <a:r>
              <a:rPr lang="en-US" altLang="ko-KR" dirty="0" err="1"/>
              <a:t>SQLDeveloper</a:t>
            </a:r>
            <a:r>
              <a:rPr lang="en-US" altLang="ko-KR" dirty="0"/>
              <a:t> , </a:t>
            </a:r>
            <a:r>
              <a:rPr lang="en-US" altLang="ko-KR" dirty="0" smtClean="0"/>
              <a:t>MySQL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Atom - ( HTML, CSS, JS </a:t>
            </a:r>
            <a:r>
              <a:rPr lang="en-US" altLang="ko-KR" dirty="0" smtClean="0"/>
              <a:t>)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Chrome </a:t>
            </a:r>
            <a:endParaRPr lang="ko-KR" altLang="ko-KR" dirty="0"/>
          </a:p>
          <a:p>
            <a:endParaRPr lang="en-US" altLang="ko-KR" sz="1400" dirty="0" smtClean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182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96743" y="105187"/>
            <a:ext cx="2324100" cy="965071"/>
            <a:chOff x="505979" y="142362"/>
            <a:chExt cx="2324100" cy="965071"/>
          </a:xfrm>
        </p:grpSpPr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기   능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55374" y="1418915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 검색 기능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55374" y="1983458"/>
            <a:ext cx="3395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 err="1" smtClean="0"/>
              <a:t>검색어</a:t>
            </a:r>
            <a:r>
              <a:rPr lang="ko-KR" altLang="ko-KR" sz="1400" dirty="0" smtClean="0"/>
              <a:t> </a:t>
            </a:r>
            <a:r>
              <a:rPr lang="ko-KR" altLang="ko-KR" sz="1400" dirty="0"/>
              <a:t>입력기능</a:t>
            </a:r>
          </a:p>
          <a:p>
            <a:endParaRPr lang="en-US" altLang="ko-KR" sz="1400" dirty="0" smtClean="0"/>
          </a:p>
          <a:p>
            <a:r>
              <a:rPr lang="ko-KR" altLang="ko-KR" sz="1400" dirty="0" smtClean="0"/>
              <a:t>카테고리 </a:t>
            </a:r>
            <a:r>
              <a:rPr lang="ko-KR" altLang="ko-KR" sz="1400" dirty="0"/>
              <a:t>분류를 통한 검색기능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7726" y="3454687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 정보 등록 기능</a:t>
            </a:r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737726" y="4019230"/>
            <a:ext cx="3395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관리자가 공지사항을 등록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관리자가 검색 정보를 등록</a:t>
            </a:r>
            <a:endParaRPr lang="ko-KR" altLang="ko-KR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602163" y="1249638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 회원 관리 기능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4602163" y="1814181"/>
            <a:ext cx="33952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로그인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회원가입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회원정보 수정 및 조회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회원정보 찾기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회원 탈퇴</a:t>
            </a:r>
            <a:endParaRPr lang="en-US" altLang="ko-KR" sz="14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7497763" y="1258237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 추천 기능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7497763" y="1822780"/>
            <a:ext cx="4027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사용자가 정보에 대한 추천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비 추천 기능</a:t>
            </a:r>
            <a:endParaRPr lang="en-US" altLang="ko-KR" sz="14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7497762" y="3116133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 글 작성 기능</a:t>
            </a:r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7497762" y="3680676"/>
            <a:ext cx="4027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정보에 대해 </a:t>
            </a:r>
            <a:r>
              <a:rPr lang="ko-KR" altLang="en-US" sz="1400" dirty="0" err="1" smtClean="0"/>
              <a:t>댓글</a:t>
            </a:r>
            <a:r>
              <a:rPr lang="ko-KR" altLang="en-US" sz="1400" dirty="0" smtClean="0"/>
              <a:t> 작성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관리자에게 사용자가 건의 </a:t>
            </a:r>
            <a:r>
              <a:rPr lang="ko-KR" altLang="en-US" sz="1400" dirty="0" err="1" smtClean="0"/>
              <a:t>할수</a:t>
            </a:r>
            <a:r>
              <a:rPr lang="ko-KR" altLang="en-US" sz="1400" dirty="0" smtClean="0"/>
              <a:t> 있는 기능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92751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21" grpId="0"/>
      <p:bldP spid="22" grpId="0"/>
      <p:bldP spid="23" grpId="0"/>
      <p:bldP spid="24" grpId="0"/>
      <p:bldP spid="27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96743" y="105187"/>
            <a:ext cx="3475182" cy="1006684"/>
            <a:chOff x="505979" y="142362"/>
            <a:chExt cx="3475182" cy="1006684"/>
          </a:xfrm>
        </p:grpSpPr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3475182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다 이 어 그 램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- 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데이터베이스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pic>
        <p:nvPicPr>
          <p:cNvPr id="19" name="그림 1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373" y="1651897"/>
            <a:ext cx="9915510" cy="4453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843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96743" y="105187"/>
            <a:ext cx="3475182" cy="1006684"/>
            <a:chOff x="505979" y="142362"/>
            <a:chExt cx="3475182" cy="1006684"/>
          </a:xfrm>
        </p:grpSpPr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3475182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다 이 어 그 램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– 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클래스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793" y="1325562"/>
            <a:ext cx="10047215" cy="5189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279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496743" y="105187"/>
            <a:ext cx="2324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i="1" dirty="0" smtClean="0">
                <a:solidFill>
                  <a:srgbClr val="44546A">
                    <a:lumMod val="75000"/>
                  </a:srgbClr>
                </a:solidFill>
              </a:rPr>
              <a:t>페이지 설명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6743" y="696373"/>
            <a:ext cx="23241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범 위 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/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용어 정의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5374" y="1418915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범 위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55374" y="1983458"/>
            <a:ext cx="3395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카테고리 개수 제한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키워드 값 범위 제한</a:t>
            </a:r>
            <a:endParaRPr lang="en-US" altLang="ko-KR" sz="14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55374" y="4012892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용 어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55373" y="4577435"/>
            <a:ext cx="5205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키워드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각 정보는 키워드 값을 갖는다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           </a:t>
            </a:r>
            <a:r>
              <a:rPr lang="ko-KR" altLang="en-US" sz="1400" dirty="0" smtClean="0"/>
              <a:t>키워드를 통해 </a:t>
            </a:r>
            <a:r>
              <a:rPr lang="ko-KR" altLang="en-US" sz="1400" dirty="0" err="1" smtClean="0"/>
              <a:t>검색어</a:t>
            </a:r>
            <a:r>
              <a:rPr lang="ko-KR" altLang="en-US" sz="1400" dirty="0" smtClean="0"/>
              <a:t> 분류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결과제공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랭킹   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소 카테고리로 분류된 정보를 정렬하여 나타낸 것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2150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8882" y="105187"/>
            <a:ext cx="3259832" cy="574966"/>
            <a:chOff x="505979" y="142362"/>
            <a:chExt cx="3259832" cy="574966"/>
          </a:xfrm>
        </p:grpSpPr>
        <p:sp>
          <p:nvSpPr>
            <p:cNvPr id="35" name="평행 사변형 34"/>
            <p:cNvSpPr/>
            <p:nvPr/>
          </p:nvSpPr>
          <p:spPr>
            <a:xfrm flipH="1">
              <a:off x="3095624" y="183822"/>
              <a:ext cx="670187" cy="376568"/>
            </a:xfrm>
            <a:prstGeom prst="parallelogram">
              <a:avLst>
                <a:gd name="adj" fmla="val 3727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Index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96743" y="696373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1" dirty="0" err="1">
                <a:solidFill>
                  <a:srgbClr val="44546A">
                    <a:lumMod val="75000"/>
                  </a:srgbClr>
                </a:solidFill>
              </a:rPr>
              <a:t>i</a:t>
            </a: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ndex.DAO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 / </a:t>
            </a: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index.dto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912ECFB3-3F57-40CA-AD11-279A109163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7" y="3405977"/>
            <a:ext cx="5565641" cy="31567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139" y="-84408"/>
            <a:ext cx="5832189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12" y="-23023"/>
            <a:ext cx="2967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1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6724</TotalTime>
  <Words>727</Words>
  <Application>Microsoft Office PowerPoint</Application>
  <PresentationFormat>사용자 지정</PresentationFormat>
  <Paragraphs>283</Paragraphs>
  <Slides>36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user</cp:lastModifiedBy>
  <cp:revision>1028</cp:revision>
  <dcterms:created xsi:type="dcterms:W3CDTF">2018-08-02T07:05:36Z</dcterms:created>
  <dcterms:modified xsi:type="dcterms:W3CDTF">2021-07-14T16:44:04Z</dcterms:modified>
</cp:coreProperties>
</file>